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58" r:id="rId2"/>
    <p:sldId id="259" r:id="rId3"/>
    <p:sldId id="409" r:id="rId4"/>
    <p:sldId id="543" r:id="rId5"/>
    <p:sldId id="549" r:id="rId6"/>
    <p:sldId id="550" r:id="rId7"/>
    <p:sldId id="548" r:id="rId8"/>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 GIOVANNINI" initials="EG" lastIdx="0" clrIdx="0">
    <p:extLst>
      <p:ext uri="{19B8F6BF-5375-455C-9EA6-DF929625EA0E}">
        <p15:presenceInfo xmlns:p15="http://schemas.microsoft.com/office/powerpoint/2012/main" userId="S-1-5-21-3060464360-3225811240-1899004521-1111" providerId="AD"/>
      </p:ext>
    </p:extLst>
  </p:cmAuthor>
  <p:cmAuthor id="2" name="sylvie.maquinghen@hotmail.com" initials="s"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D60093"/>
    <a:srgbClr val="0066CC"/>
    <a:srgbClr val="00CCFF"/>
    <a:srgbClr val="6600FF"/>
    <a:srgbClr val="FF5050"/>
    <a:srgbClr val="0066FF"/>
    <a:srgbClr val="99FFCC"/>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74" autoAdjust="0"/>
    <p:restoredTop sz="95268" autoAdjust="0"/>
  </p:normalViewPr>
  <p:slideViewPr>
    <p:cSldViewPr snapToGrid="0">
      <p:cViewPr varScale="1">
        <p:scale>
          <a:sx n="83" d="100"/>
          <a:sy n="83" d="100"/>
        </p:scale>
        <p:origin x="1982" y="53"/>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4" y="3"/>
            <a:ext cx="3078427" cy="511731"/>
          </a:xfrm>
          <a:prstGeom prst="rect">
            <a:avLst/>
          </a:prstGeom>
        </p:spPr>
        <p:txBody>
          <a:bodyPr vert="horz" lIns="94769" tIns="47385" rIns="94769" bIns="47385" rtlCol="0"/>
          <a:lstStyle>
            <a:lvl1pPr algn="l">
              <a:defRPr sz="1200"/>
            </a:lvl1pPr>
          </a:lstStyle>
          <a:p>
            <a:endParaRPr lang="fr-FR"/>
          </a:p>
        </p:txBody>
      </p:sp>
      <p:sp>
        <p:nvSpPr>
          <p:cNvPr id="3" name="Espace réservé de la date 2"/>
          <p:cNvSpPr>
            <a:spLocks noGrp="1"/>
          </p:cNvSpPr>
          <p:nvPr>
            <p:ph type="dt" sz="quarter" idx="1"/>
          </p:nvPr>
        </p:nvSpPr>
        <p:spPr>
          <a:xfrm>
            <a:off x="4023996" y="3"/>
            <a:ext cx="3078427" cy="511731"/>
          </a:xfrm>
          <a:prstGeom prst="rect">
            <a:avLst/>
          </a:prstGeom>
        </p:spPr>
        <p:txBody>
          <a:bodyPr vert="horz" lIns="94769" tIns="47385" rIns="94769" bIns="47385" rtlCol="0"/>
          <a:lstStyle>
            <a:lvl1pPr algn="r">
              <a:defRPr sz="1200"/>
            </a:lvl1pPr>
          </a:lstStyle>
          <a:p>
            <a:fld id="{538FC3A2-1F15-468F-812D-9A777778C947}" type="datetimeFigureOut">
              <a:rPr lang="fr-FR" smtClean="0"/>
              <a:pPr/>
              <a:t>21/05/2024</a:t>
            </a:fld>
            <a:endParaRPr lang="fr-FR"/>
          </a:p>
        </p:txBody>
      </p:sp>
      <p:sp>
        <p:nvSpPr>
          <p:cNvPr id="4" name="Espace réservé du pied de page 3"/>
          <p:cNvSpPr>
            <a:spLocks noGrp="1"/>
          </p:cNvSpPr>
          <p:nvPr>
            <p:ph type="ftr" sz="quarter" idx="2"/>
          </p:nvPr>
        </p:nvSpPr>
        <p:spPr>
          <a:xfrm>
            <a:off x="4" y="9721109"/>
            <a:ext cx="3078427" cy="511731"/>
          </a:xfrm>
          <a:prstGeom prst="rect">
            <a:avLst/>
          </a:prstGeom>
        </p:spPr>
        <p:txBody>
          <a:bodyPr vert="horz" lIns="94769" tIns="47385" rIns="94769" bIns="47385"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3996" y="9721109"/>
            <a:ext cx="3078427" cy="511731"/>
          </a:xfrm>
          <a:prstGeom prst="rect">
            <a:avLst/>
          </a:prstGeom>
        </p:spPr>
        <p:txBody>
          <a:bodyPr vert="horz" lIns="94769" tIns="47385" rIns="94769" bIns="47385" rtlCol="0" anchor="b"/>
          <a:lstStyle>
            <a:lvl1pPr algn="r">
              <a:defRPr sz="1200"/>
            </a:lvl1pPr>
          </a:lstStyle>
          <a:p>
            <a:fld id="{8D40C724-795D-417C-9F47-7F4B96C1D838}" type="slidenum">
              <a:rPr lang="fr-FR" smtClean="0"/>
              <a:pPr/>
              <a:t>‹N°›</a:t>
            </a:fld>
            <a:endParaRPr lang="fr-FR"/>
          </a:p>
        </p:txBody>
      </p:sp>
    </p:spTree>
    <p:extLst>
      <p:ext uri="{BB962C8B-B14F-4D97-AF65-F5344CB8AC3E}">
        <p14:creationId xmlns:p14="http://schemas.microsoft.com/office/powerpoint/2010/main" val="5810420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4" y="3"/>
            <a:ext cx="3078427" cy="511731"/>
          </a:xfrm>
          <a:prstGeom prst="rect">
            <a:avLst/>
          </a:prstGeom>
        </p:spPr>
        <p:txBody>
          <a:bodyPr vert="horz" lIns="94769" tIns="47385" rIns="94769" bIns="47385" rtlCol="0"/>
          <a:lstStyle>
            <a:lvl1pPr algn="l">
              <a:defRPr sz="1200"/>
            </a:lvl1pPr>
          </a:lstStyle>
          <a:p>
            <a:endParaRPr lang="fr-FR"/>
          </a:p>
        </p:txBody>
      </p:sp>
      <p:sp>
        <p:nvSpPr>
          <p:cNvPr id="3" name="Espace réservé de la date 2"/>
          <p:cNvSpPr>
            <a:spLocks noGrp="1"/>
          </p:cNvSpPr>
          <p:nvPr>
            <p:ph type="dt" idx="1"/>
          </p:nvPr>
        </p:nvSpPr>
        <p:spPr>
          <a:xfrm>
            <a:off x="4023996" y="3"/>
            <a:ext cx="3078427" cy="511731"/>
          </a:xfrm>
          <a:prstGeom prst="rect">
            <a:avLst/>
          </a:prstGeom>
        </p:spPr>
        <p:txBody>
          <a:bodyPr vert="horz" lIns="94769" tIns="47385" rIns="94769" bIns="47385" rtlCol="0"/>
          <a:lstStyle>
            <a:lvl1pPr algn="r">
              <a:defRPr sz="1200"/>
            </a:lvl1pPr>
          </a:lstStyle>
          <a:p>
            <a:fld id="{3EDE8AD1-43D9-4853-BE59-FDD59515D83A}" type="datetimeFigureOut">
              <a:rPr lang="fr-FR" smtClean="0"/>
              <a:pPr/>
              <a:t>21/05/2024</a:t>
            </a:fld>
            <a:endParaRPr lang="fr-FR"/>
          </a:p>
        </p:txBody>
      </p:sp>
      <p:sp>
        <p:nvSpPr>
          <p:cNvPr id="4" name="Espace réservé de l'image des diapositives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4769" tIns="47385" rIns="94769" bIns="47385" rtlCol="0" anchor="ctr"/>
          <a:lstStyle/>
          <a:p>
            <a:endParaRPr lang="fr-FR"/>
          </a:p>
        </p:txBody>
      </p:sp>
      <p:sp>
        <p:nvSpPr>
          <p:cNvPr id="5" name="Espace réservé des commentaires 4"/>
          <p:cNvSpPr>
            <a:spLocks noGrp="1"/>
          </p:cNvSpPr>
          <p:nvPr>
            <p:ph type="body" sz="quarter" idx="3"/>
          </p:nvPr>
        </p:nvSpPr>
        <p:spPr>
          <a:xfrm>
            <a:off x="710407" y="4861445"/>
            <a:ext cx="5683250" cy="4605576"/>
          </a:xfrm>
          <a:prstGeom prst="rect">
            <a:avLst/>
          </a:prstGeom>
        </p:spPr>
        <p:txBody>
          <a:bodyPr vert="horz" lIns="94769" tIns="47385" rIns="94769" bIns="47385"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4" y="9721109"/>
            <a:ext cx="3078427" cy="511731"/>
          </a:xfrm>
          <a:prstGeom prst="rect">
            <a:avLst/>
          </a:prstGeom>
        </p:spPr>
        <p:txBody>
          <a:bodyPr vert="horz" lIns="94769" tIns="47385" rIns="94769" bIns="47385"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3996" y="9721109"/>
            <a:ext cx="3078427" cy="511731"/>
          </a:xfrm>
          <a:prstGeom prst="rect">
            <a:avLst/>
          </a:prstGeom>
        </p:spPr>
        <p:txBody>
          <a:bodyPr vert="horz" lIns="94769" tIns="47385" rIns="94769" bIns="47385" rtlCol="0" anchor="b"/>
          <a:lstStyle>
            <a:lvl1pPr algn="r">
              <a:defRPr sz="1200"/>
            </a:lvl1pPr>
          </a:lstStyle>
          <a:p>
            <a:fld id="{B3D33E78-53A0-495B-B603-093C743299D8}" type="slidenum">
              <a:rPr lang="fr-FR" smtClean="0"/>
              <a:pPr/>
              <a:t>‹N°›</a:t>
            </a:fld>
            <a:endParaRPr lang="fr-FR"/>
          </a:p>
        </p:txBody>
      </p:sp>
    </p:spTree>
    <p:extLst>
      <p:ext uri="{BB962C8B-B14F-4D97-AF65-F5344CB8AC3E}">
        <p14:creationId xmlns:p14="http://schemas.microsoft.com/office/powerpoint/2010/main" val="17042322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3D33E78-53A0-495B-B603-093C743299D8}" type="slidenum">
              <a:rPr lang="fr-FR" smtClean="0"/>
              <a:pPr/>
              <a:t>1</a:t>
            </a:fld>
            <a:endParaRPr lang="fr-FR"/>
          </a:p>
        </p:txBody>
      </p:sp>
    </p:spTree>
    <p:extLst>
      <p:ext uri="{BB962C8B-B14F-4D97-AF65-F5344CB8AC3E}">
        <p14:creationId xmlns:p14="http://schemas.microsoft.com/office/powerpoint/2010/main" val="306851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3D33E78-53A0-495B-B603-093C743299D8}"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image des diapositives 1"/>
          <p:cNvSpPr>
            <a:spLocks noGrp="1" noRot="1" noChangeAspect="1" noTextEdit="1"/>
          </p:cNvSpPr>
          <p:nvPr>
            <p:ph type="sldImg"/>
          </p:nvPr>
        </p:nvSpPr>
        <p:spPr>
          <a:ln/>
        </p:spPr>
      </p:sp>
      <p:sp>
        <p:nvSpPr>
          <p:cNvPr id="22531" name="Espace réservé des commentaires 2"/>
          <p:cNvSpPr>
            <a:spLocks noGrp="1"/>
          </p:cNvSpPr>
          <p:nvPr>
            <p:ph type="body" idx="1"/>
          </p:nvPr>
        </p:nvSpPr>
        <p:spPr>
          <a:noFill/>
          <a:ln/>
        </p:spPr>
        <p:txBody>
          <a:bodyPr/>
          <a:lstStyle/>
          <a:p>
            <a:endParaRPr lang="fr-FR">
              <a:latin typeface="Times New Roman" charset="0"/>
              <a:ea typeface="ＭＳ Ｐゴシック" pitchFamily="34" charset="-128"/>
            </a:endParaRPr>
          </a:p>
        </p:txBody>
      </p:sp>
      <p:sp>
        <p:nvSpPr>
          <p:cNvPr id="4" name="Espace réservé du numéro de diapositive 3"/>
          <p:cNvSpPr txBox="1">
            <a:spLocks noGrp="1"/>
          </p:cNvSpPr>
          <p:nvPr/>
        </p:nvSpPr>
        <p:spPr>
          <a:xfrm>
            <a:off x="3849691" y="9428168"/>
            <a:ext cx="2946400" cy="496887"/>
          </a:xfrm>
          <a:prstGeom prst="rect">
            <a:avLst/>
          </a:prstGeom>
          <a:noFill/>
        </p:spPr>
        <p:txBody>
          <a:bodyPr lIns="91405" tIns="45703" rIns="91405" bIns="45703" anchor="b"/>
          <a:lstStyle/>
          <a:p>
            <a:pPr algn="r">
              <a:defRPr/>
            </a:pPr>
            <a:fld id="{1BD9E284-201E-4F7B-9089-541B57AB0043}" type="slidenum">
              <a:rPr lang="fr-FR" sz="1200"/>
              <a:pPr algn="r">
                <a:defRPr/>
              </a:pPr>
              <a:t>7</a:t>
            </a:fld>
            <a:endParaRPr lang="fr-FR"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491053" y="3892951"/>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dirty="0"/>
          </a:p>
        </p:txBody>
      </p:sp>
      <p:sp>
        <p:nvSpPr>
          <p:cNvPr id="16" name="Date Placeholder 3"/>
          <p:cNvSpPr>
            <a:spLocks noGrp="1"/>
          </p:cNvSpPr>
          <p:nvPr>
            <p:ph type="dt" sz="half" idx="10"/>
          </p:nvPr>
        </p:nvSpPr>
        <p:spPr>
          <a:xfrm>
            <a:off x="6273384" y="4757426"/>
            <a:ext cx="2203554" cy="908856"/>
          </a:xfrm>
        </p:spPr>
        <p:txBody>
          <a:bodyPr/>
          <a:lstStyle>
            <a:lvl1pPr algn="r">
              <a:defRPr sz="2000" b="1">
                <a:solidFill>
                  <a:schemeClr val="accent3"/>
                </a:solidFill>
              </a:defRPr>
            </a:lvl1pPr>
          </a:lstStyle>
          <a:p>
            <a:r>
              <a:rPr lang="fr-FR"/>
              <a:t>juillet 2020</a:t>
            </a:r>
            <a:endParaRPr lang="en-US" dirty="0"/>
          </a:p>
        </p:txBody>
      </p:sp>
      <p:sp>
        <p:nvSpPr>
          <p:cNvPr id="10" name="Titre 9"/>
          <p:cNvSpPr>
            <a:spLocks noGrp="1"/>
          </p:cNvSpPr>
          <p:nvPr>
            <p:ph type="title"/>
          </p:nvPr>
        </p:nvSpPr>
        <p:spPr>
          <a:xfrm>
            <a:off x="502169" y="2462138"/>
            <a:ext cx="8042224" cy="1066800"/>
          </a:xfrm>
        </p:spPr>
        <p:txBody>
          <a:bodyPr/>
          <a:lstStyle>
            <a:lvl1pPr>
              <a:defRPr b="1">
                <a:solidFill>
                  <a:schemeClr val="tx1"/>
                </a:solidFill>
              </a:defRPr>
            </a:lvl1pPr>
          </a:lstStyle>
          <a:p>
            <a:r>
              <a:rPr lang="fr-FR"/>
              <a:t>Cliquez pour modifier le style du titre</a:t>
            </a:r>
            <a:endParaRPr lang="fr-FR" dirty="0"/>
          </a:p>
        </p:txBody>
      </p:sp>
      <p:pic>
        <p:nvPicPr>
          <p:cNvPr id="11" name="Image 10" descr="Fond-powerpoint.jpg"/>
          <p:cNvPicPr>
            <a:picLocks noChangeAspect="1"/>
          </p:cNvPicPr>
          <p:nvPr userDrawn="1"/>
        </p:nvPicPr>
        <p:blipFill>
          <a:blip r:embed="rId2" cstate="print"/>
          <a:srcRect t="4916" b="22978"/>
          <a:stretch>
            <a:fillRect/>
          </a:stretch>
        </p:blipFill>
        <p:spPr>
          <a:xfrm>
            <a:off x="0" y="0"/>
            <a:ext cx="9144000" cy="164891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a:t>Cliquez pour modifier le style du titre</a:t>
            </a:r>
            <a:endParaRPr kumimoji="0" lang="en-US" dirty="0"/>
          </a:p>
        </p:txBody>
      </p:sp>
      <p:sp>
        <p:nvSpPr>
          <p:cNvPr id="3" name="Content Placeholder 2"/>
          <p:cNvSpPr>
            <a:spLocks noGrp="1"/>
          </p:cNvSpPr>
          <p:nvPr>
            <p:ph idx="1"/>
          </p:nvPr>
        </p:nvSpPr>
        <p:spPr/>
        <p:txBody>
          <a:bodyPr/>
          <a:lstStyle>
            <a:lvl1pPr>
              <a:buClrTx/>
              <a:defRPr>
                <a:solidFill>
                  <a:schemeClr val="accent1"/>
                </a:solidFill>
              </a:defRPr>
            </a:lvl1pPr>
            <a:lvl2pPr>
              <a:buClrTx/>
              <a:defRPr>
                <a:solidFill>
                  <a:schemeClr val="accent1"/>
                </a:solidFill>
              </a:defRPr>
            </a:lvl2pPr>
            <a:lvl3pPr>
              <a:buClrTx/>
              <a:defRPr>
                <a:solidFill>
                  <a:schemeClr val="accent1"/>
                </a:solidFill>
              </a:defRPr>
            </a:lvl3pPr>
            <a:lvl4pPr>
              <a:buClrTx/>
              <a:defRPr>
                <a:solidFill>
                  <a:schemeClr val="accent1"/>
                </a:solidFill>
              </a:defRPr>
            </a:lvl4pPr>
            <a:lvl5pPr>
              <a:buClrTx/>
              <a:defRPr>
                <a:solidFill>
                  <a:schemeClr val="accent1"/>
                </a:solidFill>
              </a:defRPr>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dirty="0"/>
          </a:p>
        </p:txBody>
      </p:sp>
      <p:sp>
        <p:nvSpPr>
          <p:cNvPr id="6" name="Slide Number Placeholder 5"/>
          <p:cNvSpPr>
            <a:spLocks noGrp="1"/>
          </p:cNvSpPr>
          <p:nvPr>
            <p:ph type="sldNum" sz="quarter" idx="12"/>
          </p:nvPr>
        </p:nvSpPr>
        <p:spPr>
          <a:xfrm>
            <a:off x="8382000" y="6492240"/>
            <a:ext cx="762000" cy="365760"/>
          </a:xfrm>
        </p:spPr>
        <p:txBody>
          <a:bodyPr/>
          <a:lstStyle>
            <a:lvl1pPr>
              <a:defRPr b="1">
                <a:solidFill>
                  <a:schemeClr val="tx1"/>
                </a:solidFill>
              </a:defRPr>
            </a:lvl1pPr>
          </a:lstStyle>
          <a:p>
            <a:fld id="{96652B35-718D-4E28-AFEB-B694A3B357E8}" type="slidenum">
              <a:rPr lang="en-US" smtClean="0"/>
              <a:pPr/>
              <a:t>‹N°›</a:t>
            </a:fld>
            <a:endParaRPr lang="en-US" dirty="0"/>
          </a:p>
        </p:txBody>
      </p:sp>
      <p:sp>
        <p:nvSpPr>
          <p:cNvPr id="8" name="Espace réservé du pied de page 4"/>
          <p:cNvSpPr>
            <a:spLocks noGrp="1"/>
          </p:cNvSpPr>
          <p:nvPr>
            <p:ph type="ftr" sz="quarter" idx="3"/>
          </p:nvPr>
        </p:nvSpPr>
        <p:spPr>
          <a:xfrm>
            <a:off x="1476530" y="237151"/>
            <a:ext cx="4921411" cy="36512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b="1">
                <a:solidFill>
                  <a:schemeClr val="bg1"/>
                </a:solidFill>
              </a:defRPr>
            </a:lvl1pPr>
          </a:lstStyle>
          <a:p>
            <a:pPr>
              <a:defRPr/>
            </a:pPr>
            <a:r>
              <a:rPr lang="fr-FR"/>
              <a:t>Diagnostic de santé Rillieux-la-Pape</a:t>
            </a:r>
            <a:endParaRPr lang="en-US" dirty="0"/>
          </a:p>
        </p:txBody>
      </p:sp>
      <p:sp>
        <p:nvSpPr>
          <p:cNvPr id="9" name="Date Placeholder 3"/>
          <p:cNvSpPr>
            <a:spLocks noGrp="1"/>
          </p:cNvSpPr>
          <p:nvPr>
            <p:ph type="dt" sz="half" idx="10"/>
          </p:nvPr>
        </p:nvSpPr>
        <p:spPr>
          <a:xfrm>
            <a:off x="8259581" y="357815"/>
            <a:ext cx="884420" cy="457200"/>
          </a:xfrm>
        </p:spPr>
        <p:txBody>
          <a:bodyPr/>
          <a:lstStyle/>
          <a:p>
            <a:pPr eaLnBrk="1" latinLnBrk="0" hangingPunct="1"/>
            <a:r>
              <a:rPr lang="fr-FR"/>
              <a:t>juillet 2020</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chemeClr val="tx1"/>
                </a:solidFill>
                <a:effectLst>
                  <a:outerShdw blurRad="38100" dist="38100" dir="2700000" algn="tl">
                    <a:srgbClr val="000000">
                      <a:alpha val="43137"/>
                    </a:srgbClr>
                  </a:outerShdw>
                </a:effectLst>
              </a:defRPr>
            </a:lvl1pPr>
          </a:lstStyle>
          <a:p>
            <a:r>
              <a:rPr kumimoji="0" lang="fr-FR"/>
              <a:t>Cliquez pour modifier le style du titre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accent3"/>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Date Placeholder 3"/>
          <p:cNvSpPr>
            <a:spLocks noGrp="1"/>
          </p:cNvSpPr>
          <p:nvPr>
            <p:ph type="dt" sz="half" idx="10"/>
          </p:nvPr>
        </p:nvSpPr>
        <p:spPr/>
        <p:txBody>
          <a:bodyPr/>
          <a:lstStyle/>
          <a:p>
            <a:pPr eaLnBrk="1" latinLnBrk="0" hangingPunct="1"/>
            <a:r>
              <a:rPr lang="fr-FR"/>
              <a:t>juillet 2020</a:t>
            </a:r>
            <a:endParaRPr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‹N°›</a:t>
            </a:fld>
            <a:endParaRPr kumimoji="0" lang="en-US"/>
          </a:p>
        </p:txBody>
      </p:sp>
      <p:sp>
        <p:nvSpPr>
          <p:cNvPr id="8" name="Espace réservé du pied de page 4"/>
          <p:cNvSpPr txBox="1">
            <a:spLocks/>
          </p:cNvSpPr>
          <p:nvPr userDrawn="1"/>
        </p:nvSpPr>
        <p:spPr>
          <a:xfrm>
            <a:off x="1476530" y="237151"/>
            <a:ext cx="4921411" cy="365125"/>
          </a:xfrm>
          <a:prstGeom prst="rect">
            <a:avLst/>
          </a:prstGeom>
        </p:spPr>
        <p:txBody>
          <a:bodyPr/>
          <a:lstStyle>
            <a:lvl1pPr algn="l">
              <a:defRPr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schemeClr val="bg1"/>
                </a:solidFill>
                <a:effectLst/>
                <a:uLnTx/>
                <a:uFillTx/>
                <a:latin typeface="+mn-lt"/>
                <a:ea typeface="+mn-ea"/>
                <a:cs typeface="+mn-cs"/>
              </a:rPr>
              <a:t>Titre</a:t>
            </a:r>
            <a:r>
              <a:rPr kumimoji="0" lang="en-US" sz="1800" b="1" i="0" u="none" strike="noStrike" kern="1200" cap="none" spc="0" normalizeH="0" baseline="0" noProof="0" dirty="0">
                <a:ln>
                  <a:noFill/>
                </a:ln>
                <a:solidFill>
                  <a:schemeClr val="bg1"/>
                </a:solidFill>
                <a:effectLst/>
                <a:uLnTx/>
                <a:uFillTx/>
                <a:latin typeface="+mn-lt"/>
                <a:ea typeface="+mn-ea"/>
                <a:cs typeface="+mn-cs"/>
              </a:rPr>
              <a:t> du </a:t>
            </a:r>
            <a:r>
              <a:rPr kumimoji="0" lang="en-US" sz="1800" b="1" i="0" u="none" strike="noStrike" kern="1200" cap="none" spc="0" normalizeH="0" baseline="0" noProof="0" dirty="0" err="1">
                <a:ln>
                  <a:noFill/>
                </a:ln>
                <a:solidFill>
                  <a:schemeClr val="bg1"/>
                </a:solidFill>
                <a:effectLst/>
                <a:uLnTx/>
                <a:uFillTx/>
                <a:latin typeface="+mn-lt"/>
                <a:ea typeface="+mn-ea"/>
                <a:cs typeface="+mn-cs"/>
              </a:rPr>
              <a:t>diaporama</a:t>
            </a:r>
            <a:endParaRPr kumimoji="0" lang="en-US" sz="18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a:t>Cliquez pour modifier le style du titre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Date Placeholder 4"/>
          <p:cNvSpPr>
            <a:spLocks noGrp="1"/>
          </p:cNvSpPr>
          <p:nvPr>
            <p:ph type="dt" sz="half" idx="10"/>
          </p:nvPr>
        </p:nvSpPr>
        <p:spPr/>
        <p:txBody>
          <a:bodyPr/>
          <a:lstStyle/>
          <a:p>
            <a:pPr eaLnBrk="1" latinLnBrk="0" hangingPunct="1"/>
            <a:r>
              <a:rPr lang="fr-FR"/>
              <a:t>juillet 2020</a:t>
            </a:r>
            <a:endParaRPr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‹N°›</a:t>
            </a:fld>
            <a:endParaRPr kumimoji="0" lang="en-US"/>
          </a:p>
        </p:txBody>
      </p:sp>
      <p:sp>
        <p:nvSpPr>
          <p:cNvPr id="9" name="Espace réservé du pied de page 4"/>
          <p:cNvSpPr>
            <a:spLocks noGrp="1"/>
          </p:cNvSpPr>
          <p:nvPr>
            <p:ph type="ftr" sz="quarter" idx="3"/>
          </p:nvPr>
        </p:nvSpPr>
        <p:spPr>
          <a:xfrm>
            <a:off x="1476530" y="237151"/>
            <a:ext cx="4921411" cy="365125"/>
          </a:xfrm>
          <a:prstGeom prst="rect">
            <a:avLst/>
          </a:prstGeom>
        </p:spPr>
        <p:txBody>
          <a:bodyPr/>
          <a:lstStyle>
            <a:lvl1pPr algn="l">
              <a:defRPr b="1">
                <a:solidFill>
                  <a:schemeClr val="bg1"/>
                </a:solidFill>
              </a:defRPr>
            </a:lvl1pPr>
          </a:lstStyle>
          <a:p>
            <a:r>
              <a:rPr lang="fr-FR"/>
              <a:t>Diagnostic de santé Rillieux-la-Pape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r>
              <a:rPr lang="fr-FR"/>
              <a:t>juillet 2020</a:t>
            </a:r>
            <a:endParaRPr lang="en-US"/>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‹N°›</a:t>
            </a:fld>
            <a:endParaRPr kumimoji="0" lang="en-US"/>
          </a:p>
        </p:txBody>
      </p:sp>
      <p:sp>
        <p:nvSpPr>
          <p:cNvPr id="6" name="Espace réservé du pied de page 4"/>
          <p:cNvSpPr>
            <a:spLocks noGrp="1"/>
          </p:cNvSpPr>
          <p:nvPr>
            <p:ph type="ftr" sz="quarter" idx="3"/>
          </p:nvPr>
        </p:nvSpPr>
        <p:spPr>
          <a:xfrm>
            <a:off x="1476530" y="237151"/>
            <a:ext cx="4921411" cy="365125"/>
          </a:xfrm>
          <a:prstGeom prst="rect">
            <a:avLst/>
          </a:prstGeom>
        </p:spPr>
        <p:txBody>
          <a:bodyPr/>
          <a:lstStyle>
            <a:lvl1pPr algn="l">
              <a:defRPr b="1">
                <a:solidFill>
                  <a:schemeClr val="bg1"/>
                </a:solidFill>
              </a:defRPr>
            </a:lvl1pPr>
          </a:lstStyle>
          <a:p>
            <a:r>
              <a:rPr lang="fr-FR"/>
              <a:t>Diagnostic de santé Rillieux-la-Pape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fr-FR"/>
              <a:t>Cliquez pour modifier le style du titre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dirty="0"/>
          </a:p>
        </p:txBody>
      </p:sp>
      <p:sp>
        <p:nvSpPr>
          <p:cNvPr id="5" name="Date Placeholder 4"/>
          <p:cNvSpPr>
            <a:spLocks noGrp="1"/>
          </p:cNvSpPr>
          <p:nvPr>
            <p:ph type="dt" sz="half" idx="10"/>
          </p:nvPr>
        </p:nvSpPr>
        <p:spPr/>
        <p:txBody>
          <a:bodyPr/>
          <a:lstStyle/>
          <a:p>
            <a:pPr eaLnBrk="1" latinLnBrk="0" hangingPunct="1"/>
            <a:r>
              <a:rPr lang="fr-FR"/>
              <a:t>juillet 2020</a:t>
            </a:r>
            <a:endParaRPr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‹N°›</a:t>
            </a:fld>
            <a:endParaRPr kumimoji="0" lang="en-US"/>
          </a:p>
        </p:txBody>
      </p:sp>
      <p:sp>
        <p:nvSpPr>
          <p:cNvPr id="9" name="Espace réservé du pied de page 4"/>
          <p:cNvSpPr>
            <a:spLocks noGrp="1"/>
          </p:cNvSpPr>
          <p:nvPr>
            <p:ph type="ftr" sz="quarter" idx="3"/>
          </p:nvPr>
        </p:nvSpPr>
        <p:spPr>
          <a:xfrm>
            <a:off x="1476530" y="237151"/>
            <a:ext cx="4921411" cy="365125"/>
          </a:xfrm>
          <a:prstGeom prst="rect">
            <a:avLst/>
          </a:prstGeom>
        </p:spPr>
        <p:txBody>
          <a:bodyPr/>
          <a:lstStyle>
            <a:lvl1pPr algn="l">
              <a:defRPr b="1">
                <a:solidFill>
                  <a:schemeClr val="bg1"/>
                </a:solidFill>
              </a:defRPr>
            </a:lvl1pPr>
          </a:lstStyle>
          <a:p>
            <a:r>
              <a:rPr lang="fr-FR"/>
              <a:t>Diagnostic de santé Rillieux-la-Pape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a:t>Cliquez pour modifier le style du titre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a:t>Cliquez sur l'icône pour ajouter une image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5" name="Date Placeholder 4"/>
          <p:cNvSpPr>
            <a:spLocks noGrp="1"/>
          </p:cNvSpPr>
          <p:nvPr>
            <p:ph type="dt" sz="half" idx="10"/>
          </p:nvPr>
        </p:nvSpPr>
        <p:spPr/>
        <p:txBody>
          <a:bodyPr/>
          <a:lstStyle/>
          <a:p>
            <a:pPr eaLnBrk="1" latinLnBrk="0" hangingPunct="1"/>
            <a:r>
              <a:rPr lang="fr-FR"/>
              <a:t>juillet 2020</a:t>
            </a:r>
            <a:endParaRPr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‹N°›</a:t>
            </a:fld>
            <a:endParaRPr kumimoji="0" lang="en-US"/>
          </a:p>
        </p:txBody>
      </p:sp>
      <p:sp>
        <p:nvSpPr>
          <p:cNvPr id="9" name="Espace réservé du pied de page 4"/>
          <p:cNvSpPr>
            <a:spLocks noGrp="1"/>
          </p:cNvSpPr>
          <p:nvPr>
            <p:ph type="ftr" sz="quarter" idx="3"/>
          </p:nvPr>
        </p:nvSpPr>
        <p:spPr>
          <a:xfrm>
            <a:off x="1476530" y="237151"/>
            <a:ext cx="4921411" cy="365125"/>
          </a:xfrm>
          <a:prstGeom prst="rect">
            <a:avLst/>
          </a:prstGeom>
        </p:spPr>
        <p:txBody>
          <a:bodyPr/>
          <a:lstStyle>
            <a:lvl1pPr algn="l">
              <a:defRPr b="1">
                <a:solidFill>
                  <a:schemeClr val="bg1"/>
                </a:solidFill>
              </a:defRPr>
            </a:lvl1pPr>
          </a:lstStyle>
          <a:p>
            <a:r>
              <a:rPr lang="fr-FR"/>
              <a:t>Diagnostic de santé Rillieux-la-Pape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a:t>Cliquez pour modifier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Date Placeholder 3"/>
          <p:cNvSpPr>
            <a:spLocks noGrp="1"/>
          </p:cNvSpPr>
          <p:nvPr>
            <p:ph type="dt" sz="half" idx="10"/>
          </p:nvPr>
        </p:nvSpPr>
        <p:spPr/>
        <p:txBody>
          <a:bodyPr/>
          <a:lstStyle/>
          <a:p>
            <a:pPr eaLnBrk="1" latinLnBrk="0" hangingPunct="1"/>
            <a:r>
              <a:rPr lang="fr-FR"/>
              <a:t>juillet 2020</a:t>
            </a:r>
            <a:endParaRPr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‹N°›</a:t>
            </a:fld>
            <a:endParaRPr kumimoji="0" lang="en-US"/>
          </a:p>
        </p:txBody>
      </p:sp>
      <p:sp>
        <p:nvSpPr>
          <p:cNvPr id="8" name="Espace réservé du pied de page 4"/>
          <p:cNvSpPr>
            <a:spLocks noGrp="1"/>
          </p:cNvSpPr>
          <p:nvPr>
            <p:ph type="ftr" sz="quarter" idx="3"/>
          </p:nvPr>
        </p:nvSpPr>
        <p:spPr>
          <a:xfrm>
            <a:off x="1476530" y="237151"/>
            <a:ext cx="4921411" cy="365125"/>
          </a:xfrm>
          <a:prstGeom prst="rect">
            <a:avLst/>
          </a:prstGeom>
        </p:spPr>
        <p:txBody>
          <a:bodyPr/>
          <a:lstStyle>
            <a:lvl1pPr algn="l">
              <a:defRPr b="1">
                <a:solidFill>
                  <a:schemeClr val="bg1"/>
                </a:solidFill>
              </a:defRPr>
            </a:lvl1pPr>
          </a:lstStyle>
          <a:p>
            <a:r>
              <a:rPr lang="fr-FR"/>
              <a:t>Diagnostic de santé Rillieux-la-Pape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fr-FR"/>
              <a:t>Cliquez pour modifier le style du titre</a:t>
            </a:r>
            <a:endParaRPr kumimoji="0" lang="en-US" dirty="0"/>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Date Placeholder 3"/>
          <p:cNvSpPr>
            <a:spLocks noGrp="1"/>
          </p:cNvSpPr>
          <p:nvPr>
            <p:ph type="dt" sz="half" idx="10"/>
          </p:nvPr>
        </p:nvSpPr>
        <p:spPr/>
        <p:txBody>
          <a:bodyPr/>
          <a:lstStyle/>
          <a:p>
            <a:pPr eaLnBrk="1" latinLnBrk="0" hangingPunct="1"/>
            <a:r>
              <a:rPr lang="fr-FR"/>
              <a:t>juillet 2020</a:t>
            </a:r>
            <a:endParaRPr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‹N°›</a:t>
            </a:fld>
            <a:endParaRPr kumimoji="0" lang="en-US"/>
          </a:p>
        </p:txBody>
      </p:sp>
      <p:sp>
        <p:nvSpPr>
          <p:cNvPr id="8" name="Espace réservé du pied de page 4"/>
          <p:cNvSpPr>
            <a:spLocks noGrp="1"/>
          </p:cNvSpPr>
          <p:nvPr>
            <p:ph type="ftr" sz="quarter" idx="3"/>
          </p:nvPr>
        </p:nvSpPr>
        <p:spPr>
          <a:xfrm>
            <a:off x="1476530" y="237151"/>
            <a:ext cx="4921411" cy="365125"/>
          </a:xfrm>
          <a:prstGeom prst="rect">
            <a:avLst/>
          </a:prstGeom>
        </p:spPr>
        <p:txBody>
          <a:bodyPr/>
          <a:lstStyle>
            <a:lvl1pPr algn="l">
              <a:defRPr b="1">
                <a:solidFill>
                  <a:schemeClr val="bg1"/>
                </a:solidFill>
              </a:defRPr>
            </a:lvl1pPr>
          </a:lstStyle>
          <a:p>
            <a:r>
              <a:rPr lang="fr-FR"/>
              <a:t>Diagnostic de santé Rillieux-la-Pape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descr="Fond-powerpoint2bis.jpg"/>
          <p:cNvPicPr>
            <a:picLocks noChangeAspect="1"/>
          </p:cNvPicPr>
          <p:nvPr/>
        </p:nvPicPr>
        <p:blipFill>
          <a:blip r:embed="rId11" cstate="print"/>
          <a:stretch>
            <a:fillRect/>
          </a:stretch>
        </p:blipFill>
        <p:spPr>
          <a:xfrm>
            <a:off x="0" y="30"/>
            <a:ext cx="9144000" cy="1371600"/>
          </a:xfrm>
          <a:prstGeom prst="rect">
            <a:avLst/>
          </a:prstGeom>
        </p:spPr>
      </p:pic>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fr-FR" dirty="0"/>
              <a:t>Cliquez pour modifier le style du titre</a:t>
            </a:r>
            <a:endParaRPr kumimoji="0"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dirty="0"/>
              <a:t>Cliquez pour modifier les styles du texte du masque</a:t>
            </a:r>
          </a:p>
          <a:p>
            <a:pPr lvl="1" eaLnBrk="1" latinLnBrk="0" hangingPunct="1"/>
            <a:r>
              <a:rPr kumimoji="0" lang="fr-FR" dirty="0"/>
              <a:t>Deuxième niveau</a:t>
            </a:r>
          </a:p>
          <a:p>
            <a:pPr lvl="2" eaLnBrk="1" latinLnBrk="0" hangingPunct="1"/>
            <a:r>
              <a:rPr kumimoji="0" lang="fr-FR" dirty="0"/>
              <a:t>Troisième niveau</a:t>
            </a:r>
          </a:p>
          <a:p>
            <a:pPr lvl="3" eaLnBrk="1" latinLnBrk="0" hangingPunct="1"/>
            <a:r>
              <a:rPr kumimoji="0" lang="fr-FR" dirty="0"/>
              <a:t>Quatrième niveau</a:t>
            </a:r>
          </a:p>
          <a:p>
            <a:pPr lvl="4" eaLnBrk="1" latinLnBrk="0" hangingPunct="1"/>
            <a:r>
              <a:rPr kumimoji="0" lang="fr-FR" dirty="0"/>
              <a:t>Cinquième niveau</a:t>
            </a:r>
            <a:endParaRPr kumimoji="0" lang="en-US" dirty="0"/>
          </a:p>
        </p:txBody>
      </p:sp>
      <p:sp>
        <p:nvSpPr>
          <p:cNvPr id="14" name="Date Placeholder 13"/>
          <p:cNvSpPr>
            <a:spLocks noGrp="1"/>
          </p:cNvSpPr>
          <p:nvPr>
            <p:ph type="dt" sz="half" idx="2"/>
          </p:nvPr>
        </p:nvSpPr>
        <p:spPr>
          <a:xfrm>
            <a:off x="8259581" y="357815"/>
            <a:ext cx="884420" cy="457200"/>
          </a:xfrm>
          <a:prstGeom prst="rect">
            <a:avLst/>
          </a:prstGeom>
        </p:spPr>
        <p:txBody>
          <a:bodyPr vert="horz"/>
          <a:lstStyle>
            <a:lvl1pPr algn="r" eaLnBrk="1" latinLnBrk="0" hangingPunct="1">
              <a:defRPr kumimoji="0" sz="1000" b="1">
                <a:solidFill>
                  <a:schemeClr val="accent2"/>
                </a:solidFill>
                <a:latin typeface="Arial" pitchFamily="34" charset="0"/>
                <a:cs typeface="Arial" pitchFamily="34" charset="0"/>
              </a:defRPr>
            </a:lvl1pPr>
          </a:lstStyle>
          <a:p>
            <a:r>
              <a:rPr lang="fr-FR"/>
              <a:t>juillet 2020</a:t>
            </a:r>
            <a:endParaRPr lang="en-US" dirty="0"/>
          </a:p>
        </p:txBody>
      </p:sp>
      <p:sp>
        <p:nvSpPr>
          <p:cNvPr id="23" name="Slide Number Placeholder 22"/>
          <p:cNvSpPr>
            <a:spLocks noGrp="1"/>
          </p:cNvSpPr>
          <p:nvPr>
            <p:ph type="sldNum" sz="quarter" idx="4"/>
          </p:nvPr>
        </p:nvSpPr>
        <p:spPr>
          <a:xfrm>
            <a:off x="8382000" y="6492240"/>
            <a:ext cx="762000" cy="365760"/>
          </a:xfrm>
          <a:prstGeom prst="rect">
            <a:avLst/>
          </a:prstGeom>
        </p:spPr>
        <p:txBody>
          <a:bodyPr vert="horz" anchor="b"/>
          <a:lstStyle>
            <a:lvl1pPr algn="r" eaLnBrk="1" latinLnBrk="0" hangingPunct="1">
              <a:defRPr kumimoji="0" sz="1600" b="1">
                <a:solidFill>
                  <a:schemeClr val="tx1"/>
                </a:solidFill>
                <a:latin typeface="Arial" pitchFamily="34" charset="0"/>
                <a:cs typeface="Arial" pitchFamily="34" charset="0"/>
              </a:defRPr>
            </a:lvl1pPr>
          </a:lstStyle>
          <a:p>
            <a:fld id="{96652B35-718D-4E28-AFEB-B694A3B357E8}"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7" r:id="rId5"/>
    <p:sldLayoutId id="2147483668" r:id="rId6"/>
    <p:sldLayoutId id="2147483669" r:id="rId7"/>
    <p:sldLayoutId id="2147483670" r:id="rId8"/>
    <p:sldLayoutId id="2147483671" r:id="rId9"/>
  </p:sldLayoutIdLst>
  <p:hf hdr="0"/>
  <p:txStyles>
    <p:titleStyle>
      <a:lvl1pPr algn="l" rtl="0" eaLnBrk="1" latinLnBrk="0" hangingPunct="1">
        <a:spcBef>
          <a:spcPct val="0"/>
        </a:spcBef>
        <a:buNone/>
        <a:defRPr kumimoji="0" sz="4000" kern="1200">
          <a:solidFill>
            <a:schemeClr val="tx2"/>
          </a:solidFill>
          <a:latin typeface="Arial" pitchFamily="34" charset="0"/>
          <a:ea typeface="+mj-ea"/>
          <a:cs typeface="Arial" pitchFamily="34" charset="0"/>
        </a:defRPr>
      </a:lvl1pPr>
    </p:titleStyle>
    <p:bodyStyle>
      <a:lvl1pPr marL="365760" indent="-256032" algn="l" rtl="0" eaLnBrk="1" latinLnBrk="0" hangingPunct="1">
        <a:spcBef>
          <a:spcPts val="300"/>
        </a:spcBef>
        <a:buClrTx/>
        <a:buFont typeface="Arial" pitchFamily="34" charset="0"/>
        <a:buChar char="•"/>
        <a:defRPr kumimoji="0" sz="2800" kern="1200">
          <a:solidFill>
            <a:schemeClr val="accent1"/>
          </a:solidFill>
          <a:latin typeface="Arial" pitchFamily="34" charset="0"/>
          <a:ea typeface="+mn-ea"/>
          <a:cs typeface="Arial" pitchFamily="34" charset="0"/>
        </a:defRPr>
      </a:lvl1pPr>
      <a:lvl2pPr marL="658368" indent="-246888" algn="l" rtl="0" eaLnBrk="1" latinLnBrk="0" hangingPunct="1">
        <a:spcBef>
          <a:spcPts val="300"/>
        </a:spcBef>
        <a:buClrTx/>
        <a:buFont typeface="Georgia"/>
        <a:buChar char="▫"/>
        <a:defRPr kumimoji="0" sz="2600" kern="1200">
          <a:solidFill>
            <a:schemeClr val="accent1"/>
          </a:solidFill>
          <a:latin typeface="Arial" pitchFamily="34" charset="0"/>
          <a:ea typeface="+mn-ea"/>
          <a:cs typeface="Arial" pitchFamily="34" charset="0"/>
        </a:defRPr>
      </a:lvl2pPr>
      <a:lvl3pPr marL="923544" indent="-219456" algn="l" rtl="0" eaLnBrk="1" latinLnBrk="0" hangingPunct="1">
        <a:spcBef>
          <a:spcPts val="300"/>
        </a:spcBef>
        <a:buClr>
          <a:schemeClr val="accent1"/>
        </a:buClr>
        <a:buFont typeface="Courier New" pitchFamily="49" charset="0"/>
        <a:buChar char="o"/>
        <a:defRPr kumimoji="0" sz="2400" kern="1200">
          <a:solidFill>
            <a:schemeClr val="accent1"/>
          </a:solidFill>
          <a:latin typeface="Arial" pitchFamily="34" charset="0"/>
          <a:ea typeface="+mn-ea"/>
          <a:cs typeface="Arial" pitchFamily="34" charset="0"/>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Arial" pitchFamily="34" charset="0"/>
          <a:ea typeface="+mn-ea"/>
          <a:cs typeface="Arial" pitchFamily="34" charset="0"/>
        </a:defRPr>
      </a:lvl4pPr>
      <a:lvl5pPr marL="1389888" indent="-182880" algn="l" rtl="0" eaLnBrk="1" latinLnBrk="0" hangingPunct="1">
        <a:spcBef>
          <a:spcPts val="300"/>
        </a:spcBef>
        <a:buClr>
          <a:schemeClr val="accent3"/>
        </a:buClr>
        <a:buFont typeface="Georgia"/>
        <a:buChar char="▫"/>
        <a:defRPr kumimoji="0" sz="2000" kern="1200">
          <a:solidFill>
            <a:schemeClr val="accent1"/>
          </a:solidFill>
          <a:latin typeface="Arial" pitchFamily="34" charset="0"/>
          <a:ea typeface="+mn-ea"/>
          <a:cs typeface="Arial" pitchFamily="34" charset="0"/>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7"/>
          <p:cNvSpPr txBox="1"/>
          <p:nvPr/>
        </p:nvSpPr>
        <p:spPr>
          <a:xfrm>
            <a:off x="3844977" y="5867615"/>
            <a:ext cx="4706911"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fr-FR" dirty="0"/>
          </a:p>
        </p:txBody>
      </p:sp>
      <p:sp>
        <p:nvSpPr>
          <p:cNvPr id="59394" name="AutoShape 2" descr="Ville de Rillieux-la-Pape"/>
          <p:cNvSpPr>
            <a:spLocks noChangeAspect="1" noChangeArrowheads="1"/>
          </p:cNvSpPr>
          <p:nvPr/>
        </p:nvSpPr>
        <p:spPr bwMode="auto">
          <a:xfrm>
            <a:off x="155575"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59396" name="AutoShape 4" descr="Ville de Rillieux-la-Pape"/>
          <p:cNvSpPr>
            <a:spLocks noChangeAspect="1" noChangeArrowheads="1"/>
          </p:cNvSpPr>
          <p:nvPr/>
        </p:nvSpPr>
        <p:spPr bwMode="auto">
          <a:xfrm>
            <a:off x="155575"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 name="ZoneTexte 8"/>
          <p:cNvSpPr txBox="1"/>
          <p:nvPr/>
        </p:nvSpPr>
        <p:spPr>
          <a:xfrm>
            <a:off x="551311" y="5766787"/>
            <a:ext cx="1146468" cy="369332"/>
          </a:xfrm>
          <a:prstGeom prst="rect">
            <a:avLst/>
          </a:prstGeom>
          <a:noFill/>
        </p:spPr>
        <p:txBody>
          <a:bodyPr wrap="none" rtlCol="0">
            <a:spAutoFit/>
          </a:bodyPr>
          <a:lstStyle/>
          <a:p>
            <a:r>
              <a:rPr lang="fr-FR" b="1" dirty="0">
                <a:solidFill>
                  <a:schemeClr val="accent1"/>
                </a:solidFill>
              </a:rPr>
              <a:t>Mai 2024</a:t>
            </a:r>
          </a:p>
        </p:txBody>
      </p:sp>
      <p:sp>
        <p:nvSpPr>
          <p:cNvPr id="3" name="Titre 2">
            <a:extLst>
              <a:ext uri="{FF2B5EF4-FFF2-40B4-BE49-F238E27FC236}">
                <a16:creationId xmlns:a16="http://schemas.microsoft.com/office/drawing/2014/main" id="{EC153415-3EB9-4A3F-9928-EB90A6094DC9}"/>
              </a:ext>
            </a:extLst>
          </p:cNvPr>
          <p:cNvSpPr>
            <a:spLocks noGrp="1"/>
          </p:cNvSpPr>
          <p:nvPr>
            <p:ph type="title"/>
          </p:nvPr>
        </p:nvSpPr>
        <p:spPr>
          <a:xfrm>
            <a:off x="301111" y="2271095"/>
            <a:ext cx="8042224" cy="1915898"/>
          </a:xfrm>
        </p:spPr>
        <p:txBody>
          <a:bodyPr>
            <a:noAutofit/>
          </a:bodyPr>
          <a:lstStyle/>
          <a:p>
            <a:r>
              <a:rPr lang="fr-FR" dirty="0"/>
              <a:t>Evaluation </a:t>
            </a:r>
            <a:br>
              <a:rPr lang="fr-FR" dirty="0"/>
            </a:br>
            <a:r>
              <a:rPr lang="fr-FR" dirty="0"/>
              <a:t>Ateliers de l’amour</a:t>
            </a:r>
            <a:br>
              <a:rPr lang="fr-FR" dirty="0"/>
            </a:br>
            <a:r>
              <a:rPr lang="fr-FR" dirty="0"/>
              <a:t>Compagnie du Savon Noir</a:t>
            </a:r>
            <a:br>
              <a:rPr lang="fr-FR" dirty="0"/>
            </a:br>
            <a:endParaRPr lang="fr-FR" dirty="0"/>
          </a:p>
        </p:txBody>
      </p:sp>
      <p:pic>
        <p:nvPicPr>
          <p:cNvPr id="8" name="Image 7">
            <a:extLst>
              <a:ext uri="{FF2B5EF4-FFF2-40B4-BE49-F238E27FC236}">
                <a16:creationId xmlns:a16="http://schemas.microsoft.com/office/drawing/2014/main" id="{EE991980-C31A-4DBC-88CE-7BD64BA1DF09}"/>
              </a:ext>
            </a:extLst>
          </p:cNvPr>
          <p:cNvPicPr/>
          <p:nvPr/>
        </p:nvPicPr>
        <p:blipFill>
          <a:blip r:embed="rId3"/>
          <a:stretch>
            <a:fillRect/>
          </a:stretch>
        </p:blipFill>
        <p:spPr>
          <a:xfrm>
            <a:off x="5200072" y="5343663"/>
            <a:ext cx="3619269" cy="1305824"/>
          </a:xfrm>
          <a:prstGeom prst="rect">
            <a:avLst/>
          </a:prstGeom>
        </p:spPr>
      </p:pic>
      <p:sp>
        <p:nvSpPr>
          <p:cNvPr id="2" name="ZoneTexte 1">
            <a:extLst>
              <a:ext uri="{FF2B5EF4-FFF2-40B4-BE49-F238E27FC236}">
                <a16:creationId xmlns:a16="http://schemas.microsoft.com/office/drawing/2014/main" id="{671A1568-5DDC-49A7-9771-1423B27E0958}"/>
              </a:ext>
            </a:extLst>
          </p:cNvPr>
          <p:cNvSpPr txBox="1"/>
          <p:nvPr/>
        </p:nvSpPr>
        <p:spPr>
          <a:xfrm>
            <a:off x="329250" y="4186993"/>
            <a:ext cx="8377614" cy="523220"/>
          </a:xfrm>
          <a:prstGeom prst="rect">
            <a:avLst/>
          </a:prstGeom>
          <a:noFill/>
        </p:spPr>
        <p:txBody>
          <a:bodyPr wrap="none" rtlCol="0">
            <a:spAutoFit/>
          </a:bodyPr>
          <a:lstStyle/>
          <a:p>
            <a:r>
              <a:rPr lang="fr-FR" sz="2800" b="1" dirty="0">
                <a:solidFill>
                  <a:schemeClr val="accent1"/>
                </a:solidFill>
              </a:rPr>
              <a:t>Enquête qualitative/ enquête par questionnaires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5255" y="915810"/>
            <a:ext cx="8229600" cy="875852"/>
          </a:xfrm>
        </p:spPr>
        <p:txBody>
          <a:bodyPr>
            <a:normAutofit/>
          </a:bodyPr>
          <a:lstStyle/>
          <a:p>
            <a:r>
              <a:rPr lang="fr-FR" sz="3600" b="1" dirty="0"/>
              <a:t>Objectifs de l’évaluation</a:t>
            </a:r>
          </a:p>
        </p:txBody>
      </p:sp>
      <p:sp>
        <p:nvSpPr>
          <p:cNvPr id="4" name="Espace réservé du numéro de diapositive 3"/>
          <p:cNvSpPr>
            <a:spLocks noGrp="1"/>
          </p:cNvSpPr>
          <p:nvPr>
            <p:ph type="sldNum" sz="quarter" idx="12"/>
          </p:nvPr>
        </p:nvSpPr>
        <p:spPr/>
        <p:txBody>
          <a:bodyPr/>
          <a:lstStyle/>
          <a:p>
            <a:fld id="{96652B35-718D-4E28-AFEB-B694A3B357E8}" type="slidenum">
              <a:rPr lang="en-US" smtClean="0"/>
              <a:pPr/>
              <a:t>2</a:t>
            </a:fld>
            <a:endParaRPr lang="en-US" dirty="0"/>
          </a:p>
        </p:txBody>
      </p:sp>
      <p:sp>
        <p:nvSpPr>
          <p:cNvPr id="8" name="Rectangle 3"/>
          <p:cNvSpPr txBox="1">
            <a:spLocks noGrp="1" noChangeArrowheads="1"/>
          </p:cNvSpPr>
          <p:nvPr>
            <p:ph idx="1"/>
          </p:nvPr>
        </p:nvSpPr>
        <p:spPr bwMode="auto">
          <a:xfrm>
            <a:off x="338866" y="5567081"/>
            <a:ext cx="8572052" cy="977153"/>
          </a:xfrm>
          <a:prstGeom prst="rect">
            <a:avLst/>
          </a:prstGeom>
          <a:noFill/>
          <a:ln w="9525">
            <a:noFill/>
            <a:miter lim="800000"/>
            <a:headEnd/>
            <a:tailEnd/>
          </a:ln>
        </p:spPr>
        <p:txBody>
          <a:bodyPr>
            <a:normAutofit/>
          </a:bodyPr>
          <a:lstStyle/>
          <a:p>
            <a:pPr algn="just">
              <a:lnSpc>
                <a:spcPct val="120000"/>
              </a:lnSpc>
              <a:spcBef>
                <a:spcPts val="0"/>
              </a:spcBef>
            </a:pPr>
            <a:endParaRPr lang="fr-FR" dirty="0"/>
          </a:p>
          <a:p>
            <a:pPr algn="just" eaLnBrk="1" hangingPunct="1">
              <a:lnSpc>
                <a:spcPct val="120000"/>
              </a:lnSpc>
              <a:spcBef>
                <a:spcPts val="0"/>
              </a:spcBef>
              <a:buFont typeface="Wingdings" pitchFamily="2" charset="2"/>
              <a:buChar char="Ø"/>
            </a:pPr>
            <a:endParaRPr lang="fr-FR" altLang="fr-FR" sz="2000" i="1" dirty="0">
              <a:cs typeface="Arial" charset="0"/>
            </a:endParaRPr>
          </a:p>
          <a:p>
            <a:pPr marL="800100" lvl="1" indent="-342900" algn="just" eaLnBrk="1" hangingPunct="1">
              <a:lnSpc>
                <a:spcPct val="120000"/>
              </a:lnSpc>
              <a:spcBef>
                <a:spcPts val="0"/>
              </a:spcBef>
            </a:pPr>
            <a:endParaRPr lang="fr-FR" altLang="fr-FR" sz="2400" dirty="0">
              <a:cs typeface="Arial" charset="0"/>
            </a:endParaRPr>
          </a:p>
          <a:p>
            <a:pPr algn="just" eaLnBrk="1" hangingPunct="1">
              <a:lnSpc>
                <a:spcPct val="120000"/>
              </a:lnSpc>
              <a:spcBef>
                <a:spcPts val="0"/>
              </a:spcBef>
              <a:buFont typeface="Wingdings" pitchFamily="2" charset="2"/>
              <a:buChar char="Ø"/>
            </a:pPr>
            <a:endParaRPr lang="fr-FR" altLang="fr-FR" sz="2400" dirty="0">
              <a:cs typeface="Arial" charset="0"/>
            </a:endParaRPr>
          </a:p>
        </p:txBody>
      </p:sp>
      <p:sp>
        <p:nvSpPr>
          <p:cNvPr id="3" name="ZoneTexte 2">
            <a:extLst>
              <a:ext uri="{FF2B5EF4-FFF2-40B4-BE49-F238E27FC236}">
                <a16:creationId xmlns:a16="http://schemas.microsoft.com/office/drawing/2014/main" id="{859B90EB-180C-4E1D-9C20-36AE1360C6E7}"/>
              </a:ext>
            </a:extLst>
          </p:cNvPr>
          <p:cNvSpPr txBox="1"/>
          <p:nvPr/>
        </p:nvSpPr>
        <p:spPr>
          <a:xfrm>
            <a:off x="233082" y="1816315"/>
            <a:ext cx="8572052" cy="4924425"/>
          </a:xfrm>
          <a:prstGeom prst="rect">
            <a:avLst/>
          </a:prstGeom>
          <a:noFill/>
        </p:spPr>
        <p:txBody>
          <a:bodyPr wrap="square" rtlCol="0">
            <a:spAutoFit/>
          </a:bodyPr>
          <a:lstStyle/>
          <a:p>
            <a:pPr algn="just"/>
            <a:r>
              <a:rPr lang="fr-FR" dirty="0">
                <a:solidFill>
                  <a:schemeClr val="accent1"/>
                </a:solidFill>
              </a:rPr>
              <a:t>Pour la compagnie du Savon Noir et dans le cadre des financements mobilisés, les attentes concernant cette évaluation sont les suivantes :</a:t>
            </a:r>
          </a:p>
          <a:p>
            <a:pPr algn="just"/>
            <a:endParaRPr lang="fr-FR" dirty="0">
              <a:solidFill>
                <a:schemeClr val="accent1"/>
              </a:solidFill>
            </a:endParaRPr>
          </a:p>
          <a:p>
            <a:pPr marL="285750" indent="-285750" algn="just">
              <a:buFontTx/>
              <a:buChar char="-"/>
            </a:pPr>
            <a:r>
              <a:rPr lang="fr-FR" dirty="0">
                <a:solidFill>
                  <a:schemeClr val="accent1"/>
                </a:solidFill>
              </a:rPr>
              <a:t>Evaluer le </a:t>
            </a:r>
            <a:r>
              <a:rPr lang="fr-FR" b="1" dirty="0">
                <a:solidFill>
                  <a:srgbClr val="FF0000"/>
                </a:solidFill>
              </a:rPr>
              <a:t>processus</a:t>
            </a:r>
            <a:r>
              <a:rPr lang="fr-FR" dirty="0">
                <a:solidFill>
                  <a:srgbClr val="FF0000"/>
                </a:solidFill>
              </a:rPr>
              <a:t> </a:t>
            </a:r>
            <a:r>
              <a:rPr lang="fr-FR" dirty="0">
                <a:solidFill>
                  <a:schemeClr val="accent1"/>
                </a:solidFill>
              </a:rPr>
              <a:t>d’intervention du projet et contribuer à le capitaliser </a:t>
            </a:r>
          </a:p>
          <a:p>
            <a:pPr marL="285750" indent="-285750" algn="just">
              <a:buFontTx/>
              <a:buChar char="-"/>
            </a:pPr>
            <a:r>
              <a:rPr lang="fr-FR" dirty="0">
                <a:solidFill>
                  <a:schemeClr val="accent1"/>
                </a:solidFill>
              </a:rPr>
              <a:t>Evaluer le </a:t>
            </a:r>
            <a:r>
              <a:rPr lang="fr-FR" b="1" dirty="0">
                <a:solidFill>
                  <a:srgbClr val="FF0000"/>
                </a:solidFill>
              </a:rPr>
              <a:t>résultat</a:t>
            </a:r>
            <a:r>
              <a:rPr lang="fr-FR" dirty="0">
                <a:solidFill>
                  <a:schemeClr val="accent1"/>
                </a:solidFill>
              </a:rPr>
              <a:t> des Ateliers de l’Amour </a:t>
            </a:r>
          </a:p>
          <a:p>
            <a:pPr lvl="0" algn="just"/>
            <a:endParaRPr lang="fr-FR" sz="1600" dirty="0">
              <a:solidFill>
                <a:schemeClr val="accent1"/>
              </a:solidFill>
            </a:endParaRPr>
          </a:p>
          <a:p>
            <a:pPr lvl="0" algn="just"/>
            <a:r>
              <a:rPr lang="fr-FR" sz="1600" dirty="0">
                <a:solidFill>
                  <a:schemeClr val="accent1"/>
                </a:solidFill>
              </a:rPr>
              <a:t>En matière de </a:t>
            </a:r>
            <a:r>
              <a:rPr lang="fr-FR" sz="1600" b="1" dirty="0">
                <a:solidFill>
                  <a:srgbClr val="FF0000"/>
                </a:solidFill>
              </a:rPr>
              <a:t>résultat</a:t>
            </a:r>
            <a:r>
              <a:rPr lang="fr-FR" sz="1600" dirty="0">
                <a:solidFill>
                  <a:schemeClr val="accent1"/>
                </a:solidFill>
              </a:rPr>
              <a:t>, il s’agit d’évaluer plus précisément deux points :</a:t>
            </a:r>
          </a:p>
          <a:p>
            <a:pPr lvl="0" algn="just"/>
            <a:endParaRPr lang="fr-FR" sz="1600" dirty="0">
              <a:solidFill>
                <a:schemeClr val="accent1"/>
              </a:solidFill>
            </a:endParaRPr>
          </a:p>
          <a:p>
            <a:pPr lvl="0"/>
            <a:r>
              <a:rPr lang="fr-FR" sz="1600" b="1" dirty="0">
                <a:solidFill>
                  <a:schemeClr val="accent1"/>
                </a:solidFill>
              </a:rPr>
              <a:t>1/ Est-ce qu’à l’issue du programme les personnes en situation de handicap ayant suivi les ateliers :</a:t>
            </a:r>
          </a:p>
          <a:p>
            <a:pPr marL="742950" lvl="1" indent="-285750">
              <a:buFont typeface="Arial" panose="020B0604020202020204" pitchFamily="34" charset="0"/>
              <a:buChar char="•"/>
              <a:tabLst>
                <a:tab pos="442913" algn="l"/>
              </a:tabLst>
            </a:pPr>
            <a:r>
              <a:rPr lang="fr-FR" sz="1600" dirty="0">
                <a:solidFill>
                  <a:schemeClr val="accent1"/>
                </a:solidFill>
              </a:rPr>
              <a:t>Ont amélioré leurs </a:t>
            </a:r>
            <a:r>
              <a:rPr lang="fr-FR" sz="1600" dirty="0">
                <a:solidFill>
                  <a:srgbClr val="FF0000"/>
                </a:solidFill>
              </a:rPr>
              <a:t>savoirs, représentations</a:t>
            </a:r>
            <a:r>
              <a:rPr lang="fr-FR" sz="1600" dirty="0">
                <a:solidFill>
                  <a:schemeClr val="accent1"/>
                </a:solidFill>
              </a:rPr>
              <a:t> sur la vie intime, sexuelle et affective ? </a:t>
            </a:r>
          </a:p>
          <a:p>
            <a:pPr marL="742950" lvl="1" indent="-285750">
              <a:buFont typeface="Arial" panose="020B0604020202020204" pitchFamily="34" charset="0"/>
              <a:buChar char="•"/>
              <a:tabLst>
                <a:tab pos="442913" algn="l"/>
              </a:tabLst>
            </a:pPr>
            <a:r>
              <a:rPr lang="fr-FR" sz="1600" dirty="0">
                <a:solidFill>
                  <a:schemeClr val="accent1"/>
                </a:solidFill>
              </a:rPr>
              <a:t>Se sentent plus </a:t>
            </a:r>
            <a:r>
              <a:rPr lang="fr-FR" sz="1600" dirty="0">
                <a:solidFill>
                  <a:srgbClr val="FF0000"/>
                </a:solidFill>
              </a:rPr>
              <a:t>en confiance </a:t>
            </a:r>
            <a:r>
              <a:rPr lang="fr-FR" sz="1600" dirty="0">
                <a:solidFill>
                  <a:schemeClr val="accent1"/>
                </a:solidFill>
              </a:rPr>
              <a:t>sur ces thématiques ? </a:t>
            </a:r>
          </a:p>
          <a:p>
            <a:pPr marL="742950" lvl="1" indent="-285750">
              <a:buFont typeface="Arial" panose="020B0604020202020204" pitchFamily="34" charset="0"/>
              <a:buChar char="•"/>
              <a:tabLst>
                <a:tab pos="442913" algn="l"/>
              </a:tabLst>
            </a:pPr>
            <a:r>
              <a:rPr lang="fr-FR" sz="1600" dirty="0">
                <a:solidFill>
                  <a:schemeClr val="accent1"/>
                </a:solidFill>
              </a:rPr>
              <a:t>Ont-elles </a:t>
            </a:r>
            <a:r>
              <a:rPr lang="fr-FR" sz="1600" dirty="0">
                <a:solidFill>
                  <a:srgbClr val="FF0000"/>
                </a:solidFill>
              </a:rPr>
              <a:t>changé leurs pratiques</a:t>
            </a:r>
            <a:r>
              <a:rPr lang="fr-FR" sz="1600" dirty="0">
                <a:solidFill>
                  <a:schemeClr val="accent1"/>
                </a:solidFill>
              </a:rPr>
              <a:t>, notamment en termes de recours aux différentes ressources (planning familial, recours à des pairs, recours aux soins, ....) ?</a:t>
            </a:r>
          </a:p>
          <a:p>
            <a:pPr marL="742950" lvl="1" indent="-285750">
              <a:buFont typeface="Arial" panose="020B0604020202020204" pitchFamily="34" charset="0"/>
              <a:buChar char="•"/>
              <a:tabLst>
                <a:tab pos="442913" algn="l"/>
              </a:tabLst>
            </a:pPr>
            <a:r>
              <a:rPr lang="fr-FR" sz="1600" dirty="0">
                <a:solidFill>
                  <a:schemeClr val="accent1"/>
                </a:solidFill>
              </a:rPr>
              <a:t>Sont </a:t>
            </a:r>
            <a:r>
              <a:rPr lang="fr-FR" sz="1600" dirty="0">
                <a:solidFill>
                  <a:srgbClr val="FF0000"/>
                </a:solidFill>
              </a:rPr>
              <a:t>satisfaites du programme et de ses effets sur leur vie affective et intime</a:t>
            </a:r>
            <a:r>
              <a:rPr lang="fr-FR" sz="1600" dirty="0">
                <a:solidFill>
                  <a:schemeClr val="accent1"/>
                </a:solidFill>
              </a:rPr>
              <a:t>. </a:t>
            </a:r>
          </a:p>
          <a:p>
            <a:r>
              <a:rPr lang="fr-FR" sz="1600" dirty="0">
                <a:solidFill>
                  <a:schemeClr val="accent1"/>
                </a:solidFill>
              </a:rPr>
              <a:t> </a:t>
            </a:r>
            <a:endParaRPr lang="fr-FR" sz="1600" b="1" dirty="0">
              <a:solidFill>
                <a:schemeClr val="accent1"/>
              </a:solidFill>
            </a:endParaRPr>
          </a:p>
          <a:p>
            <a:pPr lvl="0"/>
            <a:r>
              <a:rPr lang="fr-FR" sz="1600" b="1" dirty="0">
                <a:solidFill>
                  <a:schemeClr val="accent1"/>
                </a:solidFill>
              </a:rPr>
              <a:t>2/ Est-ce que les institutions accueillant les personnes en situation de handicap ont aussi fait évoluer leurs connaissances, leurs représentations et organisations pour faciliter la vie intime, affective et sexuelle des publics accueillis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988E360-69CE-4895-AF55-B81F1DC5A925}"/>
              </a:ext>
            </a:extLst>
          </p:cNvPr>
          <p:cNvSpPr>
            <a:spLocks noGrp="1"/>
          </p:cNvSpPr>
          <p:nvPr>
            <p:ph type="sldNum" sz="quarter" idx="12"/>
          </p:nvPr>
        </p:nvSpPr>
        <p:spPr/>
        <p:txBody>
          <a:bodyPr/>
          <a:lstStyle/>
          <a:p>
            <a:fld id="{96652B35-718D-4E28-AFEB-B694A3B357E8}" type="slidenum">
              <a:rPr lang="en-US" smtClean="0"/>
              <a:pPr/>
              <a:t>3</a:t>
            </a:fld>
            <a:endParaRPr lang="en-US" dirty="0"/>
          </a:p>
        </p:txBody>
      </p:sp>
      <p:sp>
        <p:nvSpPr>
          <p:cNvPr id="8" name="ZoneTexte 7">
            <a:extLst>
              <a:ext uri="{FF2B5EF4-FFF2-40B4-BE49-F238E27FC236}">
                <a16:creationId xmlns:a16="http://schemas.microsoft.com/office/drawing/2014/main" id="{36CF1A32-1D9B-4FF2-A427-1F0C8E6ACC21}"/>
              </a:ext>
            </a:extLst>
          </p:cNvPr>
          <p:cNvSpPr txBox="1"/>
          <p:nvPr/>
        </p:nvSpPr>
        <p:spPr>
          <a:xfrm>
            <a:off x="155907" y="947095"/>
            <a:ext cx="8288322" cy="646331"/>
          </a:xfrm>
          <a:prstGeom prst="rect">
            <a:avLst/>
          </a:prstGeom>
          <a:noFill/>
        </p:spPr>
        <p:txBody>
          <a:bodyPr wrap="square" rtlCol="0">
            <a:spAutoFit/>
          </a:bodyPr>
          <a:lstStyle/>
          <a:p>
            <a:r>
              <a:rPr lang="fr-FR" sz="3600" b="1" dirty="0"/>
              <a:t>Méthodologie de l’évaluation</a:t>
            </a:r>
          </a:p>
        </p:txBody>
      </p:sp>
      <p:sp>
        <p:nvSpPr>
          <p:cNvPr id="3" name="ZoneTexte 2">
            <a:extLst>
              <a:ext uri="{FF2B5EF4-FFF2-40B4-BE49-F238E27FC236}">
                <a16:creationId xmlns:a16="http://schemas.microsoft.com/office/drawing/2014/main" id="{B37DB8B1-86DC-4562-9D48-8CB76592D1A2}"/>
              </a:ext>
            </a:extLst>
          </p:cNvPr>
          <p:cNvSpPr txBox="1"/>
          <p:nvPr/>
        </p:nvSpPr>
        <p:spPr>
          <a:xfrm>
            <a:off x="155907" y="1696037"/>
            <a:ext cx="8693639" cy="4247317"/>
          </a:xfrm>
          <a:prstGeom prst="rect">
            <a:avLst/>
          </a:prstGeom>
          <a:noFill/>
        </p:spPr>
        <p:txBody>
          <a:bodyPr wrap="square" rtlCol="0">
            <a:spAutoFit/>
          </a:bodyPr>
          <a:lstStyle/>
          <a:p>
            <a:pPr marL="342900" indent="-342900" algn="just">
              <a:buFont typeface="Wingdings" panose="05000000000000000000" pitchFamily="2" charset="2"/>
              <a:buChar char="Ø"/>
            </a:pPr>
            <a:r>
              <a:rPr lang="fr-FR" sz="2400" b="1" dirty="0">
                <a:solidFill>
                  <a:schemeClr val="accent1"/>
                </a:solidFill>
              </a:rPr>
              <a:t>Une enquête qualitative par entretiens dans 4 établissements de profils différents (diversité, lieu unique, date d’inclusion)</a:t>
            </a:r>
          </a:p>
          <a:p>
            <a:pPr marL="800100" lvl="1" indent="-342900" algn="just">
              <a:buFont typeface="Wingdings" panose="05000000000000000000" pitchFamily="2" charset="2"/>
              <a:buChar char="§"/>
            </a:pPr>
            <a:r>
              <a:rPr lang="fr-FR" dirty="0">
                <a:solidFill>
                  <a:schemeClr val="accent1"/>
                </a:solidFill>
              </a:rPr>
              <a:t>Le Cairn - </a:t>
            </a:r>
            <a:r>
              <a:rPr lang="fr-FR" kern="150" dirty="0">
                <a:solidFill>
                  <a:schemeClr val="accent1"/>
                </a:solidFill>
              </a:rPr>
              <a:t>Susville (38)</a:t>
            </a:r>
            <a:endParaRPr lang="fr-FR" dirty="0">
              <a:solidFill>
                <a:schemeClr val="accent1"/>
              </a:solidFill>
            </a:endParaRPr>
          </a:p>
          <a:p>
            <a:pPr marL="800100" lvl="1" indent="-342900" algn="just">
              <a:buFont typeface="Wingdings" panose="05000000000000000000" pitchFamily="2" charset="2"/>
              <a:buChar char="§"/>
            </a:pPr>
            <a:r>
              <a:rPr lang="fr-FR" dirty="0">
                <a:solidFill>
                  <a:schemeClr val="accent1"/>
                </a:solidFill>
              </a:rPr>
              <a:t>Le </a:t>
            </a:r>
            <a:r>
              <a:rPr lang="fr-FR" dirty="0" err="1">
                <a:solidFill>
                  <a:schemeClr val="accent1"/>
                </a:solidFill>
              </a:rPr>
              <a:t>Cotagon</a:t>
            </a:r>
            <a:r>
              <a:rPr lang="fr-FR" dirty="0">
                <a:solidFill>
                  <a:schemeClr val="accent1"/>
                </a:solidFill>
              </a:rPr>
              <a:t> - </a:t>
            </a:r>
            <a:r>
              <a:rPr lang="fr-FR" kern="150" dirty="0">
                <a:solidFill>
                  <a:schemeClr val="accent1"/>
                </a:solidFill>
              </a:rPr>
              <a:t>St-</a:t>
            </a:r>
            <a:r>
              <a:rPr lang="fr-FR" kern="150" dirty="0" err="1">
                <a:solidFill>
                  <a:schemeClr val="accent1"/>
                </a:solidFill>
              </a:rPr>
              <a:t>Geoire</a:t>
            </a:r>
            <a:r>
              <a:rPr lang="fr-FR" kern="150" dirty="0">
                <a:solidFill>
                  <a:schemeClr val="accent1"/>
                </a:solidFill>
              </a:rPr>
              <a:t>-en-</a:t>
            </a:r>
            <a:r>
              <a:rPr lang="fr-FR" kern="150" dirty="0" err="1">
                <a:solidFill>
                  <a:schemeClr val="accent1"/>
                </a:solidFill>
              </a:rPr>
              <a:t>Valdaine</a:t>
            </a:r>
            <a:r>
              <a:rPr lang="fr-FR" kern="150" dirty="0">
                <a:solidFill>
                  <a:schemeClr val="accent1"/>
                </a:solidFill>
              </a:rPr>
              <a:t> (38)</a:t>
            </a:r>
          </a:p>
          <a:p>
            <a:pPr marL="800100" lvl="1" indent="-342900" algn="just">
              <a:buFont typeface="Wingdings" panose="05000000000000000000" pitchFamily="2" charset="2"/>
              <a:buChar char="§"/>
            </a:pPr>
            <a:r>
              <a:rPr lang="fr-FR" kern="150" dirty="0">
                <a:solidFill>
                  <a:schemeClr val="accent1"/>
                </a:solidFill>
              </a:rPr>
              <a:t>FAS Le Verger – ADAPEI 69 – Cuire 69)</a:t>
            </a:r>
          </a:p>
          <a:p>
            <a:pPr marL="800100" lvl="1" indent="-342900" algn="just">
              <a:buFont typeface="Wingdings" panose="05000000000000000000" pitchFamily="2" charset="2"/>
              <a:buChar char="§"/>
            </a:pPr>
            <a:r>
              <a:rPr lang="fr-FR" kern="150" dirty="0">
                <a:solidFill>
                  <a:schemeClr val="accent1"/>
                </a:solidFill>
              </a:rPr>
              <a:t>Résidence Pluriel – ADAPEI 69 - Tassin-la-Demi-Lune (69)</a:t>
            </a:r>
          </a:p>
          <a:p>
            <a:pPr marL="0" lvl="1" algn="just"/>
            <a:r>
              <a:rPr lang="fr-FR" sz="2400" kern="15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Avec : </a:t>
            </a:r>
          </a:p>
          <a:p>
            <a:pPr marL="285750" indent="-285750">
              <a:buFontTx/>
              <a:buChar char="-"/>
            </a:pPr>
            <a:r>
              <a:rPr lang="fr-FR" dirty="0">
                <a:solidFill>
                  <a:schemeClr val="accent1"/>
                </a:solidFill>
              </a:rPr>
              <a:t>Les personnes en situation de handicap</a:t>
            </a:r>
          </a:p>
          <a:p>
            <a:pPr marL="285750" indent="-285750">
              <a:buFontTx/>
              <a:buChar char="-"/>
            </a:pPr>
            <a:r>
              <a:rPr lang="fr-FR" dirty="0">
                <a:solidFill>
                  <a:schemeClr val="accent1"/>
                </a:solidFill>
              </a:rPr>
              <a:t>Les équipes de professionnels des établissements : éducateurs, psychologues</a:t>
            </a:r>
          </a:p>
          <a:p>
            <a:pPr marL="285750" indent="-285750">
              <a:buFontTx/>
              <a:buChar char="-"/>
            </a:pPr>
            <a:r>
              <a:rPr lang="fr-FR" dirty="0">
                <a:solidFill>
                  <a:schemeClr val="accent1"/>
                </a:solidFill>
              </a:rPr>
              <a:t>Les équipes de direction des établissements</a:t>
            </a:r>
            <a:endParaRPr lang="fr-FR" sz="2800" kern="15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buFont typeface="Wingdings" panose="05000000000000000000" pitchFamily="2" charset="2"/>
              <a:buChar char="§"/>
            </a:pPr>
            <a:endParaRPr lang="fr-FR" sz="2400" kern="150" dirty="0">
              <a:solidFill>
                <a:schemeClr val="accent1"/>
              </a:solidFill>
            </a:endParaRPr>
          </a:p>
          <a:p>
            <a:pPr marL="800100" lvl="1" indent="-342900" algn="just">
              <a:buFont typeface="Wingdings" panose="05000000000000000000" pitchFamily="2" charset="2"/>
              <a:buChar char="§"/>
            </a:pPr>
            <a:endParaRPr lang="fr-FR" sz="2400" b="1" dirty="0">
              <a:solidFill>
                <a:schemeClr val="accent1"/>
              </a:solidFill>
            </a:endParaRPr>
          </a:p>
        </p:txBody>
      </p:sp>
      <p:sp>
        <p:nvSpPr>
          <p:cNvPr id="7" name="ZoneTexte 6">
            <a:extLst>
              <a:ext uri="{FF2B5EF4-FFF2-40B4-BE49-F238E27FC236}">
                <a16:creationId xmlns:a16="http://schemas.microsoft.com/office/drawing/2014/main" id="{B28BCD62-891B-46CE-8393-5036A29E1E8A}"/>
              </a:ext>
            </a:extLst>
          </p:cNvPr>
          <p:cNvSpPr txBox="1"/>
          <p:nvPr/>
        </p:nvSpPr>
        <p:spPr>
          <a:xfrm>
            <a:off x="192852" y="5474791"/>
            <a:ext cx="8758296" cy="1200329"/>
          </a:xfrm>
          <a:prstGeom prst="rect">
            <a:avLst/>
          </a:prstGeom>
          <a:noFill/>
        </p:spPr>
        <p:txBody>
          <a:bodyPr wrap="square" rtlCol="0">
            <a:spAutoFit/>
          </a:bodyPr>
          <a:lstStyle/>
          <a:p>
            <a:pPr marL="342900" indent="-342900" algn="just">
              <a:buFont typeface="Wingdings" panose="05000000000000000000" pitchFamily="2" charset="2"/>
              <a:buChar char="Ø"/>
            </a:pPr>
            <a:r>
              <a:rPr lang="fr-FR" sz="2400" b="1" dirty="0">
                <a:solidFill>
                  <a:schemeClr val="accent1"/>
                </a:solidFill>
              </a:rPr>
              <a:t>Une enquête par questionnaires auprès des résidents de  ayant bénéficié du programme pour l’ensemble des établissements concernés</a:t>
            </a:r>
          </a:p>
        </p:txBody>
      </p:sp>
    </p:spTree>
    <p:extLst>
      <p:ext uri="{BB962C8B-B14F-4D97-AF65-F5344CB8AC3E}">
        <p14:creationId xmlns:p14="http://schemas.microsoft.com/office/powerpoint/2010/main" val="3488620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6FE8F96F-AC8B-4142-9A7F-C2B697ADD246}"/>
              </a:ext>
            </a:extLst>
          </p:cNvPr>
          <p:cNvSpPr>
            <a:spLocks noGrp="1"/>
          </p:cNvSpPr>
          <p:nvPr>
            <p:ph type="sldNum" sz="quarter" idx="12"/>
          </p:nvPr>
        </p:nvSpPr>
        <p:spPr/>
        <p:txBody>
          <a:bodyPr/>
          <a:lstStyle/>
          <a:p>
            <a:fld id="{96652B35-718D-4E28-AFEB-B694A3B357E8}" type="slidenum">
              <a:rPr kumimoji="0" lang="en-US" smtClean="0"/>
              <a:pPr/>
              <a:t>4</a:t>
            </a:fld>
            <a:endParaRPr kumimoji="0" lang="en-US"/>
          </a:p>
        </p:txBody>
      </p:sp>
      <p:sp>
        <p:nvSpPr>
          <p:cNvPr id="5" name="ZoneTexte 4">
            <a:extLst>
              <a:ext uri="{FF2B5EF4-FFF2-40B4-BE49-F238E27FC236}">
                <a16:creationId xmlns:a16="http://schemas.microsoft.com/office/drawing/2014/main" id="{BCBE49D2-595B-478D-9538-691C6FE2B739}"/>
              </a:ext>
            </a:extLst>
          </p:cNvPr>
          <p:cNvSpPr txBox="1"/>
          <p:nvPr/>
        </p:nvSpPr>
        <p:spPr>
          <a:xfrm>
            <a:off x="216498" y="805822"/>
            <a:ext cx="8711001" cy="1200329"/>
          </a:xfrm>
          <a:prstGeom prst="rect">
            <a:avLst/>
          </a:prstGeom>
          <a:noFill/>
        </p:spPr>
        <p:txBody>
          <a:bodyPr wrap="square" rtlCol="0">
            <a:spAutoFit/>
          </a:bodyPr>
          <a:lstStyle/>
          <a:p>
            <a:pPr algn="just"/>
            <a:r>
              <a:rPr lang="fr-FR" sz="3600" b="1" dirty="0"/>
              <a:t>Principaux éléments de l’enquête qualitative</a:t>
            </a:r>
          </a:p>
        </p:txBody>
      </p:sp>
      <p:sp>
        <p:nvSpPr>
          <p:cNvPr id="6" name="ZoneTexte 5">
            <a:extLst>
              <a:ext uri="{FF2B5EF4-FFF2-40B4-BE49-F238E27FC236}">
                <a16:creationId xmlns:a16="http://schemas.microsoft.com/office/drawing/2014/main" id="{B663138D-E271-405D-B4FF-8AA89550A0FC}"/>
              </a:ext>
            </a:extLst>
          </p:cNvPr>
          <p:cNvSpPr txBox="1"/>
          <p:nvPr/>
        </p:nvSpPr>
        <p:spPr>
          <a:xfrm>
            <a:off x="142608" y="2006151"/>
            <a:ext cx="8711000" cy="4770537"/>
          </a:xfrm>
          <a:prstGeom prst="rect">
            <a:avLst/>
          </a:prstGeom>
          <a:noFill/>
        </p:spPr>
        <p:txBody>
          <a:bodyPr wrap="square" rtlCol="0">
            <a:spAutoFit/>
          </a:bodyPr>
          <a:lstStyle/>
          <a:p>
            <a:pPr marL="342900" indent="-342900" algn="just">
              <a:buFont typeface="Wingdings" panose="05000000000000000000" pitchFamily="2" charset="2"/>
              <a:buChar char="Ø"/>
            </a:pPr>
            <a:r>
              <a:rPr lang="fr-FR" sz="2000" b="1" dirty="0">
                <a:solidFill>
                  <a:schemeClr val="accent1"/>
                </a:solidFill>
              </a:rPr>
              <a:t>Avant le déploiement du programme : beaucoup de besoins et d’attentes exprimées par les équipes de direction et les équipes des établissements, et quelques craintes sur ce sujet sensible</a:t>
            </a:r>
          </a:p>
          <a:p>
            <a:pPr marL="342900" indent="-342900" algn="just">
              <a:buFont typeface="Wingdings" panose="05000000000000000000" pitchFamily="2" charset="2"/>
              <a:buChar char="Ø"/>
            </a:pPr>
            <a:endParaRPr lang="fr-FR" sz="2000" dirty="0">
              <a:solidFill>
                <a:schemeClr val="accent1"/>
              </a:solidFill>
            </a:endParaRPr>
          </a:p>
          <a:p>
            <a:pPr marL="342900" indent="-342900" algn="just">
              <a:buFont typeface="Wingdings" panose="05000000000000000000" pitchFamily="2" charset="2"/>
              <a:buChar char="Ø"/>
            </a:pPr>
            <a:r>
              <a:rPr lang="fr-FR" sz="2000" b="1" dirty="0">
                <a:solidFill>
                  <a:schemeClr val="accent1"/>
                </a:solidFill>
              </a:rPr>
              <a:t>Une première année qui répond aux attentes et élimine les craintes</a:t>
            </a:r>
          </a:p>
          <a:p>
            <a:pPr marL="720725" indent="-342900" algn="just">
              <a:buFont typeface="Wingdings" panose="05000000000000000000" pitchFamily="2" charset="2"/>
              <a:buChar char="§"/>
            </a:pPr>
            <a:r>
              <a:rPr lang="fr-FR" sz="2000" dirty="0">
                <a:solidFill>
                  <a:schemeClr val="accent1"/>
                </a:solidFill>
              </a:rPr>
              <a:t>Un sujet qui se normalise au sein des équipes de professionnels et pour les résidents : une parole facilitée dans les établissements</a:t>
            </a:r>
          </a:p>
          <a:p>
            <a:pPr marL="377825" algn="just"/>
            <a:endParaRPr lang="fr-FR" sz="800" dirty="0">
              <a:solidFill>
                <a:schemeClr val="accent1"/>
              </a:solidFill>
            </a:endParaRPr>
          </a:p>
          <a:p>
            <a:pPr marL="720725" indent="-342900" algn="just">
              <a:buFont typeface="Wingdings" panose="05000000000000000000" pitchFamily="2" charset="2"/>
              <a:buChar char="§"/>
            </a:pPr>
            <a:r>
              <a:rPr lang="fr-FR" sz="2000" dirty="0">
                <a:solidFill>
                  <a:schemeClr val="accent1"/>
                </a:solidFill>
              </a:rPr>
              <a:t>Des séances appréciées qui « fidélisent » globalement les résidents, car bon équilibre des activités proposées et cadre sécurisant</a:t>
            </a:r>
          </a:p>
          <a:p>
            <a:pPr marL="377825" algn="just"/>
            <a:endParaRPr lang="fr-FR" sz="800" dirty="0">
              <a:solidFill>
                <a:schemeClr val="accent1"/>
              </a:solidFill>
            </a:endParaRPr>
          </a:p>
          <a:p>
            <a:pPr marL="720725" indent="-342900" algn="just">
              <a:buFont typeface="Wingdings" panose="05000000000000000000" pitchFamily="2" charset="2"/>
              <a:buChar char="§"/>
            </a:pPr>
            <a:r>
              <a:rPr lang="fr-FR" sz="2000" dirty="0">
                <a:solidFill>
                  <a:schemeClr val="accent1"/>
                </a:solidFill>
              </a:rPr>
              <a:t>Des compétences psychosociales renforcées pour les résidents en matière de VIAS : estime de soi, confiance en soi, respect de l’autre et consentement, capacité à demander de l’aide</a:t>
            </a:r>
          </a:p>
          <a:p>
            <a:pPr marL="377825" algn="just"/>
            <a:endParaRPr lang="fr-FR" sz="800" dirty="0">
              <a:solidFill>
                <a:schemeClr val="accent1"/>
              </a:solidFill>
            </a:endParaRPr>
          </a:p>
          <a:p>
            <a:pPr marL="720725" indent="-342900" algn="just">
              <a:buFont typeface="Wingdings" panose="05000000000000000000" pitchFamily="2" charset="2"/>
              <a:buChar char="§"/>
            </a:pPr>
            <a:r>
              <a:rPr lang="fr-FR" sz="2000" dirty="0">
                <a:solidFill>
                  <a:schemeClr val="accent1"/>
                </a:solidFill>
              </a:rPr>
              <a:t>Des savoirs nouveaux, qui peuvent s’adapter à chacun selon handicap</a:t>
            </a:r>
            <a:endParaRPr lang="fr-FR" dirty="0">
              <a:solidFill>
                <a:schemeClr val="accent1"/>
              </a:solidFill>
            </a:endParaRPr>
          </a:p>
        </p:txBody>
      </p:sp>
    </p:spTree>
    <p:extLst>
      <p:ext uri="{BB962C8B-B14F-4D97-AF65-F5344CB8AC3E}">
        <p14:creationId xmlns:p14="http://schemas.microsoft.com/office/powerpoint/2010/main" val="208656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6FE8F96F-AC8B-4142-9A7F-C2B697ADD246}"/>
              </a:ext>
            </a:extLst>
          </p:cNvPr>
          <p:cNvSpPr>
            <a:spLocks noGrp="1"/>
          </p:cNvSpPr>
          <p:nvPr>
            <p:ph type="sldNum" sz="quarter" idx="12"/>
          </p:nvPr>
        </p:nvSpPr>
        <p:spPr/>
        <p:txBody>
          <a:bodyPr/>
          <a:lstStyle/>
          <a:p>
            <a:fld id="{96652B35-718D-4E28-AFEB-B694A3B357E8}" type="slidenum">
              <a:rPr kumimoji="0" lang="en-US" smtClean="0"/>
              <a:pPr/>
              <a:t>5</a:t>
            </a:fld>
            <a:endParaRPr kumimoji="0" lang="en-US"/>
          </a:p>
        </p:txBody>
      </p:sp>
      <p:sp>
        <p:nvSpPr>
          <p:cNvPr id="5" name="ZoneTexte 4">
            <a:extLst>
              <a:ext uri="{FF2B5EF4-FFF2-40B4-BE49-F238E27FC236}">
                <a16:creationId xmlns:a16="http://schemas.microsoft.com/office/drawing/2014/main" id="{BCBE49D2-595B-478D-9538-691C6FE2B739}"/>
              </a:ext>
            </a:extLst>
          </p:cNvPr>
          <p:cNvSpPr txBox="1"/>
          <p:nvPr/>
        </p:nvSpPr>
        <p:spPr>
          <a:xfrm>
            <a:off x="257507" y="1009022"/>
            <a:ext cx="8711001" cy="1200329"/>
          </a:xfrm>
          <a:prstGeom prst="rect">
            <a:avLst/>
          </a:prstGeom>
          <a:noFill/>
        </p:spPr>
        <p:txBody>
          <a:bodyPr wrap="square" rtlCol="0">
            <a:spAutoFit/>
          </a:bodyPr>
          <a:lstStyle/>
          <a:p>
            <a:pPr algn="just"/>
            <a:r>
              <a:rPr lang="fr-FR" sz="3600" b="1" dirty="0"/>
              <a:t>Principaux éléments de l’enquête par questionnaires</a:t>
            </a:r>
          </a:p>
        </p:txBody>
      </p:sp>
      <p:sp>
        <p:nvSpPr>
          <p:cNvPr id="6" name="ZoneTexte 5">
            <a:extLst>
              <a:ext uri="{FF2B5EF4-FFF2-40B4-BE49-F238E27FC236}">
                <a16:creationId xmlns:a16="http://schemas.microsoft.com/office/drawing/2014/main" id="{B663138D-E271-405D-B4FF-8AA89550A0FC}"/>
              </a:ext>
            </a:extLst>
          </p:cNvPr>
          <p:cNvSpPr txBox="1"/>
          <p:nvPr/>
        </p:nvSpPr>
        <p:spPr>
          <a:xfrm>
            <a:off x="447962" y="2637503"/>
            <a:ext cx="8520546" cy="3385542"/>
          </a:xfrm>
          <a:prstGeom prst="rect">
            <a:avLst/>
          </a:prstGeom>
          <a:noFill/>
        </p:spPr>
        <p:txBody>
          <a:bodyPr wrap="square" rtlCol="0">
            <a:spAutoFit/>
          </a:bodyPr>
          <a:lstStyle/>
          <a:p>
            <a:pPr marL="342900" indent="-342900" algn="just">
              <a:buFont typeface="Wingdings" panose="05000000000000000000" pitchFamily="2" charset="2"/>
              <a:buChar char="Ø"/>
            </a:pPr>
            <a:r>
              <a:rPr lang="fr-FR" sz="2000" b="1" dirty="0">
                <a:solidFill>
                  <a:schemeClr val="accent1"/>
                </a:solidFill>
              </a:rPr>
              <a:t>Une estime de soi /confiance en soi qui progresse</a:t>
            </a:r>
          </a:p>
          <a:p>
            <a:pPr algn="just"/>
            <a:endParaRPr lang="fr-FR" sz="800" dirty="0">
              <a:solidFill>
                <a:schemeClr val="accent1"/>
              </a:solidFill>
            </a:endParaRPr>
          </a:p>
          <a:p>
            <a:pPr marL="342900" indent="-342900" algn="just">
              <a:buFont typeface="Wingdings" panose="05000000000000000000" pitchFamily="2" charset="2"/>
              <a:buChar char="Ø"/>
            </a:pPr>
            <a:r>
              <a:rPr lang="fr-FR" sz="2000" b="1" dirty="0">
                <a:solidFill>
                  <a:schemeClr val="accent1"/>
                </a:solidFill>
              </a:rPr>
              <a:t>Des connaissances qui progressent sur tous les sujets abordés et notamment :</a:t>
            </a:r>
          </a:p>
          <a:p>
            <a:pPr marL="800100" lvl="1" indent="-342900" algn="just">
              <a:buFont typeface="Wingdings" panose="05000000000000000000" pitchFamily="2" charset="2"/>
              <a:buChar char="§"/>
            </a:pPr>
            <a:r>
              <a:rPr lang="fr-FR" dirty="0">
                <a:solidFill>
                  <a:schemeClr val="accent1"/>
                </a:solidFill>
              </a:rPr>
              <a:t>Anatomie et relations sexuelles /contraception</a:t>
            </a:r>
          </a:p>
          <a:p>
            <a:pPr marL="800100" lvl="1" indent="-342900" algn="just">
              <a:buFont typeface="Wingdings" panose="05000000000000000000" pitchFamily="2" charset="2"/>
              <a:buChar char="§"/>
            </a:pPr>
            <a:r>
              <a:rPr lang="fr-FR" dirty="0">
                <a:solidFill>
                  <a:schemeClr val="accent1"/>
                </a:solidFill>
              </a:rPr>
              <a:t>IST et suivi + dépistage (IST et cancers)</a:t>
            </a:r>
          </a:p>
          <a:p>
            <a:pPr marL="800100" lvl="1" indent="-342900" algn="just">
              <a:buFont typeface="Wingdings" panose="05000000000000000000" pitchFamily="2" charset="2"/>
              <a:buChar char="§"/>
            </a:pPr>
            <a:r>
              <a:rPr lang="fr-FR" dirty="0">
                <a:solidFill>
                  <a:schemeClr val="accent1"/>
                </a:solidFill>
              </a:rPr>
              <a:t>Consentement</a:t>
            </a:r>
          </a:p>
          <a:p>
            <a:pPr marL="800100" lvl="1" indent="-342900" algn="just">
              <a:buFont typeface="Wingdings" panose="05000000000000000000" pitchFamily="2" charset="2"/>
              <a:buChar char="§"/>
            </a:pPr>
            <a:r>
              <a:rPr lang="fr-FR" dirty="0">
                <a:solidFill>
                  <a:schemeClr val="accent1"/>
                </a:solidFill>
              </a:rPr>
              <a:t>Autodétermination/droits sexualité/maternité/IVG</a:t>
            </a:r>
          </a:p>
          <a:p>
            <a:pPr marL="800100" lvl="1" indent="-342900" algn="just">
              <a:buFont typeface="Wingdings" panose="05000000000000000000" pitchFamily="2" charset="2"/>
              <a:buChar char="§"/>
            </a:pPr>
            <a:endParaRPr lang="fr-FR" b="1" dirty="0">
              <a:solidFill>
                <a:schemeClr val="accent1"/>
              </a:solidFill>
            </a:endParaRPr>
          </a:p>
          <a:p>
            <a:pPr marL="360363" lvl="1" indent="-285750" algn="just">
              <a:buFont typeface="Wingdings" panose="05000000000000000000" pitchFamily="2" charset="2"/>
              <a:buChar char="Ø"/>
            </a:pPr>
            <a:r>
              <a:rPr lang="fr-FR" sz="2000" b="1" dirty="0">
                <a:solidFill>
                  <a:schemeClr val="accent1"/>
                </a:solidFill>
              </a:rPr>
              <a:t>Des ressources d’aide en matière de VIAS, mieux repérées</a:t>
            </a:r>
          </a:p>
          <a:p>
            <a:pPr marL="800100" lvl="1" indent="-342900" algn="just">
              <a:buFont typeface="Wingdings" panose="05000000000000000000" pitchFamily="2" charset="2"/>
              <a:buChar char="§"/>
            </a:pPr>
            <a:endParaRPr lang="fr-FR" dirty="0">
              <a:solidFill>
                <a:schemeClr val="accent1"/>
              </a:solidFill>
            </a:endParaRPr>
          </a:p>
          <a:p>
            <a:pPr marL="285750" indent="-285750" algn="just">
              <a:buFontTx/>
              <a:buChar char="-"/>
            </a:pPr>
            <a:endParaRPr lang="fr-FR" dirty="0">
              <a:solidFill>
                <a:schemeClr val="accent1"/>
              </a:solidFill>
            </a:endParaRPr>
          </a:p>
        </p:txBody>
      </p:sp>
    </p:spTree>
    <p:extLst>
      <p:ext uri="{BB962C8B-B14F-4D97-AF65-F5344CB8AC3E}">
        <p14:creationId xmlns:p14="http://schemas.microsoft.com/office/powerpoint/2010/main" val="2374427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6FE8F96F-AC8B-4142-9A7F-C2B697ADD246}"/>
              </a:ext>
            </a:extLst>
          </p:cNvPr>
          <p:cNvSpPr>
            <a:spLocks noGrp="1"/>
          </p:cNvSpPr>
          <p:nvPr>
            <p:ph type="sldNum" sz="quarter" idx="12"/>
          </p:nvPr>
        </p:nvSpPr>
        <p:spPr/>
        <p:txBody>
          <a:bodyPr/>
          <a:lstStyle/>
          <a:p>
            <a:fld id="{96652B35-718D-4E28-AFEB-B694A3B357E8}" type="slidenum">
              <a:rPr kumimoji="0" lang="en-US" smtClean="0"/>
              <a:pPr/>
              <a:t>6</a:t>
            </a:fld>
            <a:endParaRPr kumimoji="0" lang="en-US"/>
          </a:p>
        </p:txBody>
      </p:sp>
      <p:sp>
        <p:nvSpPr>
          <p:cNvPr id="5" name="ZoneTexte 4">
            <a:extLst>
              <a:ext uri="{FF2B5EF4-FFF2-40B4-BE49-F238E27FC236}">
                <a16:creationId xmlns:a16="http://schemas.microsoft.com/office/drawing/2014/main" id="{BCBE49D2-595B-478D-9538-691C6FE2B739}"/>
              </a:ext>
            </a:extLst>
          </p:cNvPr>
          <p:cNvSpPr txBox="1"/>
          <p:nvPr/>
        </p:nvSpPr>
        <p:spPr>
          <a:xfrm>
            <a:off x="257507" y="1009022"/>
            <a:ext cx="8711001" cy="646331"/>
          </a:xfrm>
          <a:prstGeom prst="rect">
            <a:avLst/>
          </a:prstGeom>
          <a:noFill/>
        </p:spPr>
        <p:txBody>
          <a:bodyPr wrap="square" rtlCol="0">
            <a:spAutoFit/>
          </a:bodyPr>
          <a:lstStyle/>
          <a:p>
            <a:pPr algn="just"/>
            <a:r>
              <a:rPr lang="fr-FR" sz="3600" b="1" dirty="0"/>
              <a:t>Premières recommandations</a:t>
            </a:r>
          </a:p>
        </p:txBody>
      </p:sp>
      <p:sp>
        <p:nvSpPr>
          <p:cNvPr id="6" name="ZoneTexte 5">
            <a:extLst>
              <a:ext uri="{FF2B5EF4-FFF2-40B4-BE49-F238E27FC236}">
                <a16:creationId xmlns:a16="http://schemas.microsoft.com/office/drawing/2014/main" id="{B663138D-E271-405D-B4FF-8AA89550A0FC}"/>
              </a:ext>
            </a:extLst>
          </p:cNvPr>
          <p:cNvSpPr txBox="1"/>
          <p:nvPr/>
        </p:nvSpPr>
        <p:spPr>
          <a:xfrm>
            <a:off x="311727" y="2272147"/>
            <a:ext cx="8520546" cy="3170099"/>
          </a:xfrm>
          <a:prstGeom prst="rect">
            <a:avLst/>
          </a:prstGeom>
          <a:noFill/>
        </p:spPr>
        <p:txBody>
          <a:bodyPr wrap="square" rtlCol="0">
            <a:spAutoFit/>
          </a:bodyPr>
          <a:lstStyle/>
          <a:p>
            <a:pPr marL="342900" indent="-342900" algn="just">
              <a:buFont typeface="Wingdings" panose="05000000000000000000" pitchFamily="2" charset="2"/>
              <a:buChar char="Ø"/>
            </a:pPr>
            <a:r>
              <a:rPr lang="fr-FR" sz="2000" b="1" dirty="0">
                <a:solidFill>
                  <a:schemeClr val="accent1"/>
                </a:solidFill>
              </a:rPr>
              <a:t>Essentiellement sur </a:t>
            </a:r>
          </a:p>
          <a:p>
            <a:pPr marL="342900" indent="-342900" algn="just">
              <a:buFont typeface="Wingdings" panose="05000000000000000000" pitchFamily="2" charset="2"/>
              <a:buChar char="Ø"/>
            </a:pPr>
            <a:endParaRPr lang="fr-FR" sz="2000" dirty="0">
              <a:solidFill>
                <a:schemeClr val="accent1"/>
              </a:solidFill>
            </a:endParaRPr>
          </a:p>
          <a:p>
            <a:pPr marL="1081088" indent="-342900" algn="just">
              <a:buFont typeface="Wingdings" panose="05000000000000000000" pitchFamily="2" charset="2"/>
              <a:buChar char="§"/>
            </a:pPr>
            <a:r>
              <a:rPr lang="fr-FR" sz="2000" dirty="0">
                <a:solidFill>
                  <a:schemeClr val="accent1"/>
                </a:solidFill>
              </a:rPr>
              <a:t>Formation des professionnels des établissements : beaucoup d’attentes</a:t>
            </a:r>
          </a:p>
          <a:p>
            <a:pPr marL="1081088" indent="-342900" algn="just">
              <a:buFont typeface="Wingdings" panose="05000000000000000000" pitchFamily="2" charset="2"/>
              <a:buChar char="§"/>
            </a:pPr>
            <a:endParaRPr lang="fr-FR" sz="2000" dirty="0">
              <a:solidFill>
                <a:schemeClr val="accent1"/>
              </a:solidFill>
            </a:endParaRPr>
          </a:p>
          <a:p>
            <a:pPr marL="1081088" indent="-342900" algn="just">
              <a:buFont typeface="Wingdings" panose="05000000000000000000" pitchFamily="2" charset="2"/>
              <a:buChar char="§"/>
            </a:pPr>
            <a:r>
              <a:rPr lang="fr-FR" sz="2000" dirty="0">
                <a:solidFill>
                  <a:schemeClr val="accent1"/>
                </a:solidFill>
              </a:rPr>
              <a:t>Nombre de séances/ durée des séances : variable selon établissements</a:t>
            </a:r>
          </a:p>
          <a:p>
            <a:pPr marL="738188" algn="just"/>
            <a:endParaRPr lang="fr-FR" sz="2000" dirty="0">
              <a:solidFill>
                <a:schemeClr val="accent1"/>
              </a:solidFill>
            </a:endParaRPr>
          </a:p>
          <a:p>
            <a:pPr marL="1081088" indent="-342900" algn="just">
              <a:buFont typeface="Wingdings" panose="05000000000000000000" pitchFamily="2" charset="2"/>
              <a:buChar char="§"/>
            </a:pPr>
            <a:r>
              <a:rPr lang="fr-FR" sz="2000" dirty="0">
                <a:solidFill>
                  <a:schemeClr val="accent1"/>
                </a:solidFill>
              </a:rPr>
              <a:t>Nombre de sujets à aborder lors du programme, selon profil/handicap des personnes</a:t>
            </a:r>
            <a:endParaRPr lang="fr-FR" dirty="0">
              <a:solidFill>
                <a:schemeClr val="accent1"/>
              </a:solidFill>
            </a:endParaRPr>
          </a:p>
        </p:txBody>
      </p:sp>
    </p:spTree>
    <p:extLst>
      <p:ext uri="{BB962C8B-B14F-4D97-AF65-F5344CB8AC3E}">
        <p14:creationId xmlns:p14="http://schemas.microsoft.com/office/powerpoint/2010/main" val="4195406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3"/>
          <p:cNvSpPr txBox="1">
            <a:spLocks noGrp="1"/>
          </p:cNvSpPr>
          <p:nvPr/>
        </p:nvSpPr>
        <p:spPr bwMode="auto">
          <a:xfrm>
            <a:off x="8643258" y="6356350"/>
            <a:ext cx="500743" cy="501650"/>
          </a:xfrm>
          <a:prstGeom prst="rect">
            <a:avLst/>
          </a:prstGeom>
          <a:noFill/>
          <a:ln w="9525">
            <a:noFill/>
            <a:miter lim="800000"/>
            <a:headEnd/>
            <a:tailEnd/>
          </a:ln>
        </p:spPr>
        <p:txBody>
          <a:bodyPr anchor="ctr"/>
          <a:lstStyle/>
          <a:p>
            <a:pPr algn="r"/>
            <a:fld id="{EABD9C6D-249D-47E1-B8B6-048E05A63B1C}" type="slidenum">
              <a:rPr lang="fr-FR" sz="1400">
                <a:solidFill>
                  <a:schemeClr val="bg1"/>
                </a:solidFill>
                <a:cs typeface="Arial" charset="0"/>
              </a:rPr>
              <a:pPr algn="r"/>
              <a:t>7</a:t>
            </a:fld>
            <a:endParaRPr lang="fr-FR" sz="1400">
              <a:solidFill>
                <a:schemeClr val="bg1"/>
              </a:solidFill>
              <a:cs typeface="Arial" charset="0"/>
            </a:endParaRPr>
          </a:p>
        </p:txBody>
      </p:sp>
      <p:sp>
        <p:nvSpPr>
          <p:cNvPr id="18435" name="Text Box 5"/>
          <p:cNvSpPr txBox="1">
            <a:spLocks noChangeArrowheads="1"/>
          </p:cNvSpPr>
          <p:nvPr/>
        </p:nvSpPr>
        <p:spPr bwMode="auto">
          <a:xfrm>
            <a:off x="269032" y="1968600"/>
            <a:ext cx="8605935" cy="1460400"/>
          </a:xfrm>
          <a:prstGeom prst="rect">
            <a:avLst/>
          </a:prstGeom>
          <a:noFill/>
          <a:ln w="9525">
            <a:noFill/>
            <a:miter lim="800000"/>
            <a:headEnd/>
            <a:tailEnd/>
          </a:ln>
        </p:spPr>
        <p:txBody>
          <a:bodyPr>
            <a:spAutoFit/>
          </a:bodyPr>
          <a:lstStyle/>
          <a:p>
            <a:pPr algn="ctr">
              <a:spcBef>
                <a:spcPct val="50000"/>
              </a:spcBef>
            </a:pPr>
            <a:r>
              <a:rPr lang="fr-FR" sz="2500" b="1" dirty="0">
                <a:solidFill>
                  <a:schemeClr val="accent1"/>
                </a:solidFill>
                <a:cs typeface="Arial" charset="0"/>
              </a:rPr>
              <a:t>Observatoire Régional de la Santé</a:t>
            </a:r>
          </a:p>
          <a:p>
            <a:pPr algn="ctr">
              <a:spcBef>
                <a:spcPct val="50000"/>
              </a:spcBef>
            </a:pPr>
            <a:r>
              <a:rPr lang="fr-FR" sz="2500" b="1" dirty="0">
                <a:solidFill>
                  <a:schemeClr val="accent1"/>
                </a:solidFill>
                <a:cs typeface="Arial" charset="0"/>
              </a:rPr>
              <a:t> Auvergne-Rhône-Alpes</a:t>
            </a:r>
          </a:p>
          <a:p>
            <a:pPr algn="ctr">
              <a:spcBef>
                <a:spcPct val="10000"/>
              </a:spcBef>
            </a:pPr>
            <a:endParaRPr lang="fr-FR" sz="600" dirty="0">
              <a:solidFill>
                <a:schemeClr val="accent1"/>
              </a:solidFill>
              <a:cs typeface="Arial" charset="0"/>
            </a:endParaRPr>
          </a:p>
          <a:p>
            <a:pPr algn="ctr">
              <a:spcBef>
                <a:spcPct val="10000"/>
              </a:spcBef>
            </a:pPr>
            <a:r>
              <a:rPr lang="fr-FR" dirty="0">
                <a:solidFill>
                  <a:schemeClr val="accent1"/>
                </a:solidFill>
                <a:cs typeface="Arial" charset="0"/>
              </a:rPr>
              <a:t>www.ors-auvergne-rhone-alpes.org</a:t>
            </a:r>
          </a:p>
        </p:txBody>
      </p:sp>
      <p:sp>
        <p:nvSpPr>
          <p:cNvPr id="50181" name="Rectangle 6"/>
          <p:cNvSpPr txBox="1">
            <a:spLocks noChangeArrowheads="1"/>
          </p:cNvSpPr>
          <p:nvPr/>
        </p:nvSpPr>
        <p:spPr bwMode="auto">
          <a:xfrm>
            <a:off x="1772970" y="3770021"/>
            <a:ext cx="6609030" cy="2245307"/>
          </a:xfrm>
          <a:prstGeom prst="rect">
            <a:avLst/>
          </a:prstGeom>
          <a:noFill/>
          <a:ln w="9525">
            <a:noFill/>
            <a:miter lim="800000"/>
            <a:headEnd/>
            <a:tailEnd/>
          </a:ln>
        </p:spPr>
        <p:txBody>
          <a:bodyPr/>
          <a:lstStyle/>
          <a:p>
            <a:pPr marL="342900" indent="-342900">
              <a:lnSpc>
                <a:spcPct val="90000"/>
              </a:lnSpc>
              <a:spcBef>
                <a:spcPct val="20000"/>
              </a:spcBef>
              <a:buClr>
                <a:srgbClr val="FF0000"/>
              </a:buClr>
              <a:buSzPct val="150000"/>
              <a:defRPr/>
            </a:pPr>
            <a:r>
              <a:rPr lang="fr-FR" sz="1600" b="1" dirty="0">
                <a:solidFill>
                  <a:schemeClr val="accent1"/>
                </a:solidFill>
                <a:cs typeface="Arial" charset="0"/>
              </a:rPr>
              <a:t>Personnes mobilisées au sein de l’ORS pour le volet qualitatif</a:t>
            </a:r>
          </a:p>
          <a:p>
            <a:pPr marL="95250">
              <a:spcBef>
                <a:spcPct val="20000"/>
              </a:spcBef>
              <a:buClr>
                <a:srgbClr val="FF0000"/>
              </a:buClr>
              <a:buSzPct val="150000"/>
              <a:defRPr/>
            </a:pPr>
            <a:endParaRPr lang="fr-FR" sz="1600" dirty="0">
              <a:solidFill>
                <a:schemeClr val="accent1"/>
              </a:solidFill>
              <a:cs typeface="Arial" charset="0"/>
            </a:endParaRPr>
          </a:p>
          <a:p>
            <a:pPr marL="95250">
              <a:spcBef>
                <a:spcPct val="20000"/>
              </a:spcBef>
              <a:buClr>
                <a:srgbClr val="FF0000"/>
              </a:buClr>
              <a:buSzPct val="150000"/>
              <a:buFont typeface="Wingdings" pitchFamily="2" charset="2"/>
              <a:buChar char="Ø"/>
              <a:defRPr/>
            </a:pPr>
            <a:r>
              <a:rPr lang="fr-FR" sz="1600" dirty="0">
                <a:solidFill>
                  <a:schemeClr val="accent1"/>
                </a:solidFill>
                <a:cs typeface="Arial" charset="0"/>
              </a:rPr>
              <a:t>Patricia MEDINA, Responsable d’études qualitatives</a:t>
            </a:r>
          </a:p>
          <a:p>
            <a:pPr marL="95250">
              <a:spcBef>
                <a:spcPct val="20000"/>
              </a:spcBef>
              <a:buClr>
                <a:srgbClr val="FF0000"/>
              </a:buClr>
              <a:buSzPct val="150000"/>
              <a:buFont typeface="Wingdings" pitchFamily="2" charset="2"/>
              <a:buChar char="Ø"/>
              <a:defRPr/>
            </a:pPr>
            <a:r>
              <a:rPr lang="fr-FR" sz="1600" dirty="0">
                <a:solidFill>
                  <a:schemeClr val="accent1"/>
                </a:solidFill>
                <a:cs typeface="Arial" charset="0"/>
              </a:rPr>
              <a:t>Carole MARTIN DE CHAMPS, Directrice</a:t>
            </a:r>
          </a:p>
          <a:p>
            <a:pPr marL="95250">
              <a:spcBef>
                <a:spcPct val="20000"/>
              </a:spcBef>
              <a:buClr>
                <a:srgbClr val="FF0000"/>
              </a:buClr>
              <a:buSzPct val="150000"/>
              <a:buFont typeface="Wingdings" pitchFamily="2" charset="2"/>
              <a:buChar char="Ø"/>
              <a:defRPr/>
            </a:pPr>
            <a:r>
              <a:rPr lang="fr-FR" sz="1600" dirty="0">
                <a:solidFill>
                  <a:schemeClr val="accent1"/>
                </a:solidFill>
                <a:cs typeface="Arial" charset="0"/>
              </a:rPr>
              <a:t>Chiara GOTTARELLI, interne de santé publique</a:t>
            </a:r>
          </a:p>
          <a:p>
            <a:pPr marL="95250">
              <a:spcBef>
                <a:spcPct val="20000"/>
              </a:spcBef>
              <a:buClr>
                <a:srgbClr val="FF0000"/>
              </a:buClr>
              <a:buSzPct val="150000"/>
              <a:buFont typeface="Wingdings" pitchFamily="2" charset="2"/>
              <a:buChar char="Ø"/>
              <a:defRPr/>
            </a:pPr>
            <a:r>
              <a:rPr lang="fr-FR" sz="1600" dirty="0">
                <a:solidFill>
                  <a:schemeClr val="accent1"/>
                </a:solidFill>
                <a:cs typeface="Arial" charset="0"/>
              </a:rPr>
              <a:t>Monia MEHALLA, interne de santé publique</a:t>
            </a:r>
          </a:p>
          <a:p>
            <a:pPr marL="95250">
              <a:spcBef>
                <a:spcPct val="20000"/>
              </a:spcBef>
              <a:buClr>
                <a:srgbClr val="FF0000"/>
              </a:buClr>
              <a:buSzPct val="150000"/>
              <a:buFont typeface="Wingdings" pitchFamily="2" charset="2"/>
              <a:buChar char="Ø"/>
              <a:defRPr/>
            </a:pPr>
            <a:endParaRPr lang="fr-FR" sz="1600" dirty="0">
              <a:cs typeface="Arial" charset="0"/>
            </a:endParaRPr>
          </a:p>
        </p:txBody>
      </p:sp>
      <p:sp>
        <p:nvSpPr>
          <p:cNvPr id="6" name="Espace réservé du numéro de diapositive 5"/>
          <p:cNvSpPr>
            <a:spLocks noGrp="1"/>
          </p:cNvSpPr>
          <p:nvPr>
            <p:ph type="sldNum" sz="quarter" idx="12"/>
          </p:nvPr>
        </p:nvSpPr>
        <p:spPr/>
        <p:txBody>
          <a:bodyPr/>
          <a:lstStyle/>
          <a:p>
            <a:fld id="{96652B35-718D-4E28-AFEB-B694A3B357E8}" type="slidenum">
              <a:rPr lang="en-US" smtClean="0"/>
              <a:pPr/>
              <a:t>7</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S Auvergne-Rhône-Alpes">
  <a:themeElements>
    <a:clrScheme name="Personnalisé 6">
      <a:dk1>
        <a:srgbClr val="F15A29"/>
      </a:dk1>
      <a:lt1>
        <a:sysClr val="window" lastClr="FFFFFF"/>
      </a:lt1>
      <a:dk2>
        <a:srgbClr val="F15A29"/>
      </a:dk2>
      <a:lt2>
        <a:srgbClr val="DEDEDE"/>
      </a:lt2>
      <a:accent1>
        <a:srgbClr val="373737"/>
      </a:accent1>
      <a:accent2>
        <a:srgbClr val="FFFFFF"/>
      </a:accent2>
      <a:accent3>
        <a:srgbClr val="373737"/>
      </a:accent3>
      <a:accent4>
        <a:srgbClr val="C4652D"/>
      </a:accent4>
      <a:accent5>
        <a:srgbClr val="FCDED4"/>
      </a:accent5>
      <a:accent6>
        <a:srgbClr val="5C92B5"/>
      </a:accent6>
      <a:hlink>
        <a:srgbClr val="F15A29"/>
      </a:hlink>
      <a:folHlink>
        <a:srgbClr val="F15A29"/>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16268</TotalTime>
  <Words>594</Words>
  <Application>Microsoft Office PowerPoint</Application>
  <PresentationFormat>Affichage à l'écran (4:3)</PresentationFormat>
  <Paragraphs>80</Paragraphs>
  <Slides>7</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7</vt:i4>
      </vt:variant>
    </vt:vector>
  </HeadingPairs>
  <TitlesOfParts>
    <vt:vector size="16" baseType="lpstr">
      <vt:lpstr>ＭＳ Ｐゴシック</vt:lpstr>
      <vt:lpstr>Arial</vt:lpstr>
      <vt:lpstr>Calibri</vt:lpstr>
      <vt:lpstr>Courier New</vt:lpstr>
      <vt:lpstr>Georgia</vt:lpstr>
      <vt:lpstr>Times New Roman</vt:lpstr>
      <vt:lpstr>Wingdings</vt:lpstr>
      <vt:lpstr>Wingdings 2</vt:lpstr>
      <vt:lpstr>ORS Auvergne-Rhône-Alpes</vt:lpstr>
      <vt:lpstr>Evaluation  Ateliers de l’amour Compagnie du Savon Noir </vt:lpstr>
      <vt:lpstr>Objectifs de l’évaluation</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 Local de Santé  Communauté de communes Baronnies en Drôme Provençale</dc:title>
  <dc:creator>eve.giovannini</dc:creator>
  <cp:lastModifiedBy>Patricia MEDINA</cp:lastModifiedBy>
  <cp:revision>1148</cp:revision>
  <cp:lastPrinted>2020-07-09T07:30:32Z</cp:lastPrinted>
  <dcterms:created xsi:type="dcterms:W3CDTF">2019-04-29T13:28:46Z</dcterms:created>
  <dcterms:modified xsi:type="dcterms:W3CDTF">2024-05-21T15:59:17Z</dcterms:modified>
</cp:coreProperties>
</file>